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308" r:id="rId2"/>
    <p:sldId id="338" r:id="rId3"/>
    <p:sldId id="339" r:id="rId4"/>
    <p:sldId id="349" r:id="rId5"/>
    <p:sldId id="340" r:id="rId6"/>
    <p:sldId id="329" r:id="rId7"/>
    <p:sldId id="331" r:id="rId8"/>
    <p:sldId id="330" r:id="rId9"/>
    <p:sldId id="352" r:id="rId10"/>
    <p:sldId id="343" r:id="rId11"/>
    <p:sldId id="344" r:id="rId12"/>
    <p:sldId id="341" r:id="rId13"/>
    <p:sldId id="333" r:id="rId14"/>
    <p:sldId id="334" r:id="rId15"/>
    <p:sldId id="335" r:id="rId16"/>
    <p:sldId id="350" r:id="rId17"/>
    <p:sldId id="342" r:id="rId18"/>
    <p:sldId id="353" r:id="rId19"/>
    <p:sldId id="354" r:id="rId20"/>
    <p:sldId id="355" r:id="rId21"/>
    <p:sldId id="347" r:id="rId22"/>
    <p:sldId id="356" r:id="rId23"/>
    <p:sldId id="357" r:id="rId24"/>
    <p:sldId id="358" r:id="rId25"/>
    <p:sldId id="359" r:id="rId26"/>
    <p:sldId id="345" r:id="rId27"/>
    <p:sldId id="346"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HelveticaNeueLT Std Lt Cn" panose="020B0406020202030204" charset="0"/>
      <p:regular r:id="rId34"/>
      <p:bold r:id="rId35"/>
      <p:italic r:id="rId36"/>
      <p:boldItalic r:id="rId37"/>
    </p:embeddedFont>
    <p:embeddedFont>
      <p:font typeface="DM Sans" panose="020B0604020202020204" charset="0"/>
      <p:regular r:id="rId38"/>
      <p:bold r:id="rId39"/>
      <p:italic r:id="rId40"/>
      <p:boldItalic r:id="rId41"/>
    </p:embeddedFont>
    <p:embeddedFont>
      <p:font typeface="Arial Black" panose="020B0A04020102020204" pitchFamily="34" charset="0"/>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Montenegro" initials="SM" lastIdx="1" clrIdx="0">
    <p:extLst>
      <p:ext uri="{19B8F6BF-5375-455C-9EA6-DF929625EA0E}">
        <p15:presenceInfo xmlns:p15="http://schemas.microsoft.com/office/powerpoint/2012/main" userId="269584e4d790753c" providerId="Windows Live"/>
      </p:ext>
    </p:extLst>
  </p:cmAuthor>
  <p:cmAuthor id="2" name="Jose Miguel Valenzuela Loguercio" initials="JMVL" lastIdx="1" clrIdx="1">
    <p:extLst>
      <p:ext uri="{19B8F6BF-5375-455C-9EA6-DF929625EA0E}">
        <p15:presenceInfo xmlns:p15="http://schemas.microsoft.com/office/powerpoint/2012/main" userId="S-1-5-21-3090842786-2248364563-2921018000-41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400"/>
    <a:srgbClr val="5B008F"/>
    <a:srgbClr val="FF009D"/>
    <a:srgbClr val="00FFDB"/>
    <a:srgbClr val="FFFF00"/>
    <a:srgbClr val="E6E6E6"/>
    <a:srgbClr val="942887"/>
    <a:srgbClr val="A32D8D"/>
    <a:srgbClr val="DFB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FEFD4A-BBFC-45B6-A12D-214DEC9862BF}" v="6" dt="2021-04-07T15:24:01.745"/>
  </p1510:revLst>
</p1510:revInfo>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0" autoAdjust="0"/>
    <p:restoredTop sz="75986" autoAdjust="0"/>
  </p:normalViewPr>
  <p:slideViewPr>
    <p:cSldViewPr snapToGrid="0">
      <p:cViewPr varScale="1">
        <p:scale>
          <a:sx n="74" d="100"/>
          <a:sy n="74" d="100"/>
        </p:scale>
        <p:origin x="1320"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commentAuthors" Target="commentAuthors.xml"/><Relationship Id="rId56"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astian Montenegro" userId="269584e4d790753c" providerId="LiveId" clId="{2EFEFD4A-BBFC-45B6-A12D-214DEC9862BF}"/>
    <pc:docChg chg="undo custSel modSld">
      <pc:chgData name="Sebastian Montenegro" userId="269584e4d790753c" providerId="LiveId" clId="{2EFEFD4A-BBFC-45B6-A12D-214DEC9862BF}" dt="2021-04-07T15:43:48.053" v="730" actId="20577"/>
      <pc:docMkLst>
        <pc:docMk/>
      </pc:docMkLst>
      <pc:sldChg chg="modSp mod">
        <pc:chgData name="Sebastian Montenegro" userId="269584e4d790753c" providerId="LiveId" clId="{2EFEFD4A-BBFC-45B6-A12D-214DEC9862BF}" dt="2021-04-07T15:11:38.702" v="1" actId="20577"/>
        <pc:sldMkLst>
          <pc:docMk/>
          <pc:sldMk cId="4241740005" sldId="264"/>
        </pc:sldMkLst>
        <pc:spChg chg="mod">
          <ac:chgData name="Sebastian Montenegro" userId="269584e4d790753c" providerId="LiveId" clId="{2EFEFD4A-BBFC-45B6-A12D-214DEC9862BF}" dt="2021-04-07T15:11:38.702" v="1" actId="20577"/>
          <ac:spMkLst>
            <pc:docMk/>
            <pc:sldMk cId="4241740005" sldId="264"/>
            <ac:spMk id="3" creationId="{00000000-0000-0000-0000-000000000000}"/>
          </ac:spMkLst>
        </pc:spChg>
      </pc:sldChg>
      <pc:sldChg chg="modSp mod">
        <pc:chgData name="Sebastian Montenegro" userId="269584e4d790753c" providerId="LiveId" clId="{2EFEFD4A-BBFC-45B6-A12D-214DEC9862BF}" dt="2021-04-07T15:24:01.477" v="39" actId="27918"/>
        <pc:sldMkLst>
          <pc:docMk/>
          <pc:sldMk cId="440276904" sldId="281"/>
        </pc:sldMkLst>
        <pc:spChg chg="mod">
          <ac:chgData name="Sebastian Montenegro" userId="269584e4d790753c" providerId="LiveId" clId="{2EFEFD4A-BBFC-45B6-A12D-214DEC9862BF}" dt="2021-04-07T15:12:02.208" v="9" actId="20577"/>
          <ac:spMkLst>
            <pc:docMk/>
            <pc:sldMk cId="440276904" sldId="281"/>
            <ac:spMk id="3" creationId="{00000000-0000-0000-0000-000000000000}"/>
          </ac:spMkLst>
        </pc:spChg>
      </pc:sldChg>
      <pc:sldChg chg="mod">
        <pc:chgData name="Sebastian Montenegro" userId="269584e4d790753c" providerId="LiveId" clId="{2EFEFD4A-BBFC-45B6-A12D-214DEC9862BF}" dt="2021-04-07T15:14:09.267" v="14" actId="27918"/>
        <pc:sldMkLst>
          <pc:docMk/>
          <pc:sldMk cId="240033261" sldId="304"/>
        </pc:sldMkLst>
      </pc:sldChg>
      <pc:sldChg chg="modSp mod">
        <pc:chgData name="Sebastian Montenegro" userId="269584e4d790753c" providerId="LiveId" clId="{2EFEFD4A-BBFC-45B6-A12D-214DEC9862BF}" dt="2021-04-07T15:43:48.053" v="730" actId="20577"/>
        <pc:sldMkLst>
          <pc:docMk/>
          <pc:sldMk cId="2629232382" sldId="307"/>
        </pc:sldMkLst>
        <pc:spChg chg="mod">
          <ac:chgData name="Sebastian Montenegro" userId="269584e4d790753c" providerId="LiveId" clId="{2EFEFD4A-BBFC-45B6-A12D-214DEC9862BF}" dt="2021-04-07T15:43:48.053" v="730" actId="20577"/>
          <ac:spMkLst>
            <pc:docMk/>
            <pc:sldMk cId="2629232382" sldId="307"/>
            <ac:spMk id="2" creationId="{00000000-0000-0000-0000-000000000000}"/>
          </ac:spMkLst>
        </pc:spChg>
      </pc:sldChg>
      <pc:sldChg chg="modSp mod">
        <pc:chgData name="Sebastian Montenegro" userId="269584e4d790753c" providerId="LiveId" clId="{2EFEFD4A-BBFC-45B6-A12D-214DEC9862BF}" dt="2021-04-07T15:39:29.444" v="656" actId="20577"/>
        <pc:sldMkLst>
          <pc:docMk/>
          <pc:sldMk cId="1745339764" sldId="308"/>
        </pc:sldMkLst>
        <pc:spChg chg="mod">
          <ac:chgData name="Sebastian Montenegro" userId="269584e4d790753c" providerId="LiveId" clId="{2EFEFD4A-BBFC-45B6-A12D-214DEC9862BF}" dt="2021-04-07T15:39:29.444" v="656" actId="20577"/>
          <ac:spMkLst>
            <pc:docMk/>
            <pc:sldMk cId="1745339764" sldId="308"/>
            <ac:spMk id="2" creationId="{00000000-0000-0000-0000-000000000000}"/>
          </ac:spMkLst>
        </pc:spChg>
      </pc:sldChg>
      <pc:sldChg chg="modSp mod">
        <pc:chgData name="Sebastian Montenegro" userId="269584e4d790753c" providerId="LiveId" clId="{2EFEFD4A-BBFC-45B6-A12D-214DEC9862BF}" dt="2021-04-07T15:41:34.888" v="686" actId="20577"/>
        <pc:sldMkLst>
          <pc:docMk/>
          <pc:sldMk cId="2082551412" sldId="309"/>
        </pc:sldMkLst>
        <pc:spChg chg="mod">
          <ac:chgData name="Sebastian Montenegro" userId="269584e4d790753c" providerId="LiveId" clId="{2EFEFD4A-BBFC-45B6-A12D-214DEC9862BF}" dt="2021-04-07T15:41:34.888" v="686" actId="20577"/>
          <ac:spMkLst>
            <pc:docMk/>
            <pc:sldMk cId="2082551412" sldId="309"/>
            <ac:spMk id="2" creationId="{00000000-0000-0000-0000-000000000000}"/>
          </ac:spMkLst>
        </pc:spChg>
      </pc:sldChg>
      <pc:sldChg chg="modSp mod">
        <pc:chgData name="Sebastian Montenegro" userId="269584e4d790753c" providerId="LiveId" clId="{2EFEFD4A-BBFC-45B6-A12D-214DEC9862BF}" dt="2021-04-07T15:43:17.231" v="728" actId="6549"/>
        <pc:sldMkLst>
          <pc:docMk/>
          <pc:sldMk cId="4136055136" sldId="310"/>
        </pc:sldMkLst>
        <pc:spChg chg="mod">
          <ac:chgData name="Sebastian Montenegro" userId="269584e4d790753c" providerId="LiveId" clId="{2EFEFD4A-BBFC-45B6-A12D-214DEC9862BF}" dt="2021-04-07T15:43:17.231" v="728" actId="6549"/>
          <ac:spMkLst>
            <pc:docMk/>
            <pc:sldMk cId="4136055136" sldId="310"/>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explosion val="2"/>
          <c:dPt>
            <c:idx val="0"/>
            <c:bubble3D val="0"/>
            <c:spPr>
              <a:solidFill>
                <a:srgbClr val="FF4400"/>
              </a:solidFill>
              <a:ln w="19050">
                <a:solidFill>
                  <a:schemeClr val="lt1"/>
                </a:solidFill>
              </a:ln>
              <a:effectLst/>
            </c:spPr>
            <c:extLst>
              <c:ext xmlns:c16="http://schemas.microsoft.com/office/drawing/2014/chart" uri="{C3380CC4-5D6E-409C-BE32-E72D297353CC}">
                <c16:uniqueId val="{00000001-DDC5-4E3B-89DF-F7AB0BF745BF}"/>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2-DDC5-4E3B-89DF-F7AB0BF745BF}"/>
              </c:ext>
            </c:extLst>
          </c:dPt>
          <c:dLbls>
            <c:dLbl>
              <c:idx val="0"/>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4400"/>
                      </a:solidFill>
                      <a:latin typeface="DM Sans" pitchFamily="2" charset="0"/>
                      <a:ea typeface="+mn-ea"/>
                      <a:cs typeface="+mn-cs"/>
                    </a:defRPr>
                  </a:pPr>
                  <a:endParaRPr lang="es-CL"/>
                </a:p>
              </c:txPr>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DC5-4E3B-89DF-F7AB0BF745BF}"/>
                </c:ext>
              </c:extLst>
            </c:dLbl>
            <c:dLbl>
              <c:idx val="1"/>
              <c:layout/>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DM Sans" pitchFamily="2" charset="0"/>
                      <a:ea typeface="+mn-ea"/>
                      <a:cs typeface="+mn-cs"/>
                    </a:defRPr>
                  </a:pPr>
                  <a:endParaRPr lang="es-CL"/>
                </a:p>
              </c:txPr>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DC5-4E3B-89DF-F7AB0BF745B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DM Sans" pitchFamily="2" charset="0"/>
                    <a:ea typeface="+mn-ea"/>
                    <a:cs typeface="+mn-cs"/>
                  </a:defRPr>
                </a:pPr>
                <a:endParaRPr lang="es-CL"/>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0.72</c:v>
                </c:pt>
                <c:pt idx="1">
                  <c:v>0.28000000000000003</c:v>
                </c:pt>
              </c:numCache>
            </c:numRef>
          </c:val>
          <c:extLst>
            <c:ext xmlns:c16="http://schemas.microsoft.com/office/drawing/2014/chart" uri="{C3380CC4-5D6E-409C-BE32-E72D297353CC}">
              <c16:uniqueId val="{00000000-DDC5-4E3B-89DF-F7AB0BF745BF}"/>
            </c:ext>
          </c:extLst>
        </c:ser>
        <c:dLbls>
          <c:showLegendKey val="0"/>
          <c:showVal val="0"/>
          <c:showCatName val="0"/>
          <c:showSerName val="0"/>
          <c:showPercent val="0"/>
          <c:showBubbleSize val="0"/>
          <c:showLeaderLines val="1"/>
        </c:dLbls>
        <c:firstSliceAng val="293"/>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40473081295211E-2"/>
          <c:y val="6.0211927018719427E-2"/>
          <c:w val="0.95159132684292114"/>
          <c:h val="0.58179893009253036"/>
        </c:manualLayout>
      </c:layout>
      <c:barChart>
        <c:barDir val="col"/>
        <c:grouping val="clustered"/>
        <c:varyColors val="0"/>
        <c:ser>
          <c:idx val="0"/>
          <c:order val="0"/>
          <c:tx>
            <c:strRef>
              <c:f>Hoja1!$B$1</c:f>
              <c:strCache>
                <c:ptCount val="1"/>
                <c:pt idx="0">
                  <c:v>De acuerdo / Muy de acuerdo</c:v>
                </c:pt>
              </c:strCache>
            </c:strRef>
          </c:tx>
          <c:spPr>
            <a:solidFill>
              <a:srgbClr val="FF44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4400"/>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Es importante que la televisión emita una franja electoral</c:v>
                </c:pt>
                <c:pt idx="1">
                  <c:v>La información entregada por la franja fue clara</c:v>
                </c:pt>
                <c:pt idx="2">
                  <c:v>Una franja electoral para elecciones primarias presidenciales no es necesaria</c:v>
                </c:pt>
              </c:strCache>
            </c:strRef>
          </c:cat>
          <c:val>
            <c:numRef>
              <c:f>Hoja1!$B$2:$B$4</c:f>
              <c:numCache>
                <c:formatCode>0.0%</c:formatCode>
                <c:ptCount val="3"/>
                <c:pt idx="0">
                  <c:v>0.54182647218515323</c:v>
                </c:pt>
                <c:pt idx="1">
                  <c:v>0.46046293285362083</c:v>
                </c:pt>
                <c:pt idx="2">
                  <c:v>0.30260077699826848</c:v>
                </c:pt>
              </c:numCache>
            </c:numRef>
          </c:val>
          <c:extLst>
            <c:ext xmlns:c16="http://schemas.microsoft.com/office/drawing/2014/chart" uri="{C3380CC4-5D6E-409C-BE32-E72D297353CC}">
              <c16:uniqueId val="{00000000-15D6-4E88-80E9-DDA8040979B0}"/>
            </c:ext>
          </c:extLst>
        </c:ser>
        <c:ser>
          <c:idx val="1"/>
          <c:order val="1"/>
          <c:tx>
            <c:strRef>
              <c:f>Hoja1!$C$1</c:f>
              <c:strCache>
                <c:ptCount val="1"/>
                <c:pt idx="0">
                  <c:v>Muy en desacuerdo / en desacuerdo</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Es importante que la televisión emita una franja electoral</c:v>
                </c:pt>
                <c:pt idx="1">
                  <c:v>La información entregada por la franja fue clara</c:v>
                </c:pt>
                <c:pt idx="2">
                  <c:v>Una franja electoral para elecciones primarias presidenciales no es necesaria</c:v>
                </c:pt>
              </c:strCache>
            </c:strRef>
          </c:cat>
          <c:val>
            <c:numRef>
              <c:f>Hoja1!$C$2:$C$4</c:f>
              <c:numCache>
                <c:formatCode>0.0%</c:formatCode>
                <c:ptCount val="3"/>
                <c:pt idx="0">
                  <c:v>-0.2273053229917758</c:v>
                </c:pt>
                <c:pt idx="1">
                  <c:v>-0.20772520491237695</c:v>
                </c:pt>
                <c:pt idx="2">
                  <c:v>-0.37776493583435156</c:v>
                </c:pt>
              </c:numCache>
            </c:numRef>
          </c:val>
          <c:extLst>
            <c:ext xmlns:c16="http://schemas.microsoft.com/office/drawing/2014/chart" uri="{C3380CC4-5D6E-409C-BE32-E72D297353CC}">
              <c16:uniqueId val="{00000001-15D6-4E88-80E9-DDA8040979B0}"/>
            </c:ext>
          </c:extLst>
        </c:ser>
        <c:dLbls>
          <c:showLegendKey val="0"/>
          <c:showVal val="0"/>
          <c:showCatName val="0"/>
          <c:showSerName val="0"/>
          <c:showPercent val="0"/>
          <c:showBubbleSize val="0"/>
        </c:dLbls>
        <c:gapWidth val="219"/>
        <c:overlap val="-27"/>
        <c:axId val="569135744"/>
        <c:axId val="569123680"/>
      </c:barChart>
      <c:catAx>
        <c:axId val="5691357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800" b="0" i="0" u="none" strike="noStrike" kern="1200" baseline="0">
                <a:solidFill>
                  <a:schemeClr val="tx1">
                    <a:lumMod val="65000"/>
                    <a:lumOff val="35000"/>
                  </a:schemeClr>
                </a:solidFill>
                <a:latin typeface="DM Sans" pitchFamily="2" charset="0"/>
                <a:ea typeface="+mn-ea"/>
                <a:cs typeface="+mn-cs"/>
              </a:defRPr>
            </a:pPr>
            <a:endParaRPr lang="es-CL"/>
          </a:p>
        </c:txPr>
        <c:crossAx val="569123680"/>
        <c:crosses val="autoZero"/>
        <c:auto val="1"/>
        <c:lblAlgn val="ctr"/>
        <c:lblOffset val="100"/>
        <c:noMultiLvlLbl val="0"/>
      </c:catAx>
      <c:valAx>
        <c:axId val="569123680"/>
        <c:scaling>
          <c:orientation val="minMax"/>
        </c:scaling>
        <c:delete val="1"/>
        <c:axPos val="l"/>
        <c:numFmt formatCode="0.0%" sourceLinked="1"/>
        <c:majorTickMark val="none"/>
        <c:minorTickMark val="none"/>
        <c:tickLblPos val="nextTo"/>
        <c:crossAx val="569135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M Sans" pitchFamily="2" charset="0"/>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De acuerdo / Muy de acuerdo</c:v>
                </c:pt>
              </c:strCache>
            </c:strRef>
          </c:tx>
          <c:spPr>
            <a:solidFill>
              <a:srgbClr val="5B00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5B008F"/>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La franja electoral me ayudó a decidir por cuál candidato votar</c:v>
                </c:pt>
                <c:pt idx="1">
                  <c:v>La franja electoral me hizo tomar la decisión de ir a votar</c:v>
                </c:pt>
                <c:pt idx="2">
                  <c:v>La franja electoral me cambió la opinión sobre candidatos con ideas distintas a las mías</c:v>
                </c:pt>
                <c:pt idx="3">
                  <c:v>La franja electoral me hizo cambiar mi voto por un candidato distinto de mi opción original</c:v>
                </c:pt>
              </c:strCache>
            </c:strRef>
          </c:cat>
          <c:val>
            <c:numRef>
              <c:f>Hoja1!$B$2:$B$5</c:f>
              <c:numCache>
                <c:formatCode>0.0%</c:formatCode>
                <c:ptCount val="4"/>
                <c:pt idx="0">
                  <c:v>0.27360425206925476</c:v>
                </c:pt>
                <c:pt idx="1">
                  <c:v>0.22037559831349893</c:v>
                </c:pt>
                <c:pt idx="2">
                  <c:v>0.18562633197814016</c:v>
                </c:pt>
                <c:pt idx="3">
                  <c:v>0.13418010619292448</c:v>
                </c:pt>
              </c:numCache>
            </c:numRef>
          </c:val>
          <c:extLst>
            <c:ext xmlns:c16="http://schemas.microsoft.com/office/drawing/2014/chart" uri="{C3380CC4-5D6E-409C-BE32-E72D297353CC}">
              <c16:uniqueId val="{00000000-607D-471D-9902-0D4E6A63E92C}"/>
            </c:ext>
          </c:extLst>
        </c:ser>
        <c:ser>
          <c:idx val="1"/>
          <c:order val="1"/>
          <c:tx>
            <c:strRef>
              <c:f>Hoja1!$C$1</c:f>
              <c:strCache>
                <c:ptCount val="1"/>
                <c:pt idx="0">
                  <c:v>Muy en desacuerdo / en desacuerdo</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La franja electoral me ayudó a decidir por cuál candidato votar</c:v>
                </c:pt>
                <c:pt idx="1">
                  <c:v>La franja electoral me hizo tomar la decisión de ir a votar</c:v>
                </c:pt>
                <c:pt idx="2">
                  <c:v>La franja electoral me cambió la opinión sobre candidatos con ideas distintas a las mías</c:v>
                </c:pt>
                <c:pt idx="3">
                  <c:v>La franja electoral me hizo cambiar mi voto por un candidato distinto de mi opción original</c:v>
                </c:pt>
              </c:strCache>
            </c:strRef>
          </c:cat>
          <c:val>
            <c:numRef>
              <c:f>Hoja1!$C$2:$C$5</c:f>
              <c:numCache>
                <c:formatCode>0.0%</c:formatCode>
                <c:ptCount val="4"/>
                <c:pt idx="0">
                  <c:v>-0.41385238299788951</c:v>
                </c:pt>
                <c:pt idx="1">
                  <c:v>-0.46880014496578271</c:v>
                </c:pt>
                <c:pt idx="2">
                  <c:v>-0.48313801593449357</c:v>
                </c:pt>
                <c:pt idx="3">
                  <c:v>-0.61495059633639648</c:v>
                </c:pt>
              </c:numCache>
            </c:numRef>
          </c:val>
          <c:extLst>
            <c:ext xmlns:c16="http://schemas.microsoft.com/office/drawing/2014/chart" uri="{C3380CC4-5D6E-409C-BE32-E72D297353CC}">
              <c16:uniqueId val="{00000001-607D-471D-9902-0D4E6A63E92C}"/>
            </c:ext>
          </c:extLst>
        </c:ser>
        <c:dLbls>
          <c:showLegendKey val="0"/>
          <c:showVal val="0"/>
          <c:showCatName val="0"/>
          <c:showSerName val="0"/>
          <c:showPercent val="0"/>
          <c:showBubbleSize val="0"/>
        </c:dLbls>
        <c:gapWidth val="219"/>
        <c:overlap val="-27"/>
        <c:axId val="569135744"/>
        <c:axId val="569123680"/>
      </c:barChart>
      <c:catAx>
        <c:axId val="5691357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800" b="0" i="0" u="none" strike="noStrike" kern="1200" baseline="0">
                <a:solidFill>
                  <a:schemeClr val="tx1">
                    <a:lumMod val="65000"/>
                    <a:lumOff val="35000"/>
                  </a:schemeClr>
                </a:solidFill>
                <a:latin typeface="DM Sans" pitchFamily="2" charset="0"/>
                <a:ea typeface="+mn-ea"/>
                <a:cs typeface="+mn-cs"/>
              </a:defRPr>
            </a:pPr>
            <a:endParaRPr lang="es-CL"/>
          </a:p>
        </c:txPr>
        <c:crossAx val="569123680"/>
        <c:crosses val="autoZero"/>
        <c:auto val="1"/>
        <c:lblAlgn val="ctr"/>
        <c:lblOffset val="100"/>
        <c:noMultiLvlLbl val="0"/>
      </c:catAx>
      <c:valAx>
        <c:axId val="569123680"/>
        <c:scaling>
          <c:orientation val="minMax"/>
        </c:scaling>
        <c:delete val="1"/>
        <c:axPos val="l"/>
        <c:numFmt formatCode="0.0%" sourceLinked="1"/>
        <c:majorTickMark val="none"/>
        <c:minorTickMark val="none"/>
        <c:tickLblPos val="nextTo"/>
        <c:crossAx val="569135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M Sans" pitchFamily="2" charset="0"/>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De acuerdo / Muy de acuerdo</c:v>
                </c:pt>
              </c:strCache>
            </c:strRef>
          </c:tx>
          <c:spPr>
            <a:solidFill>
              <a:srgbClr val="5B00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5B008F"/>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La franja electoral ayudó a personas de mi entorno a elegir un candidato</c:v>
                </c:pt>
                <c:pt idx="1">
                  <c:v>La franja electoral motivó a personas de mi entorno a ir a votar</c:v>
                </c:pt>
                <c:pt idx="2">
                  <c:v>La franja electoral les cambió la opinión sobre candidatos con ideas distintas a las suyas</c:v>
                </c:pt>
              </c:strCache>
            </c:strRef>
          </c:cat>
          <c:val>
            <c:numRef>
              <c:f>Hoja1!$B$2:$B$4</c:f>
              <c:numCache>
                <c:formatCode>0.0%</c:formatCode>
                <c:ptCount val="3"/>
                <c:pt idx="0">
                  <c:v>0.29666210927235948</c:v>
                </c:pt>
                <c:pt idx="1">
                  <c:v>0.23870589607444948</c:v>
                </c:pt>
                <c:pt idx="2">
                  <c:v>0.21017811582186627</c:v>
                </c:pt>
              </c:numCache>
            </c:numRef>
          </c:val>
          <c:extLst>
            <c:ext xmlns:c16="http://schemas.microsoft.com/office/drawing/2014/chart" uri="{C3380CC4-5D6E-409C-BE32-E72D297353CC}">
              <c16:uniqueId val="{00000000-29FD-4A1E-81A6-BCE85556CEE2}"/>
            </c:ext>
          </c:extLst>
        </c:ser>
        <c:ser>
          <c:idx val="1"/>
          <c:order val="1"/>
          <c:tx>
            <c:strRef>
              <c:f>Hoja1!$C$1</c:f>
              <c:strCache>
                <c:ptCount val="1"/>
                <c:pt idx="0">
                  <c:v>Muy en desacuerdo / en desacuerdo</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La franja electoral ayudó a personas de mi entorno a elegir un candidato</c:v>
                </c:pt>
                <c:pt idx="1">
                  <c:v>La franja electoral motivó a personas de mi entorno a ir a votar</c:v>
                </c:pt>
                <c:pt idx="2">
                  <c:v>La franja electoral les cambió la opinión sobre candidatos con ideas distintas a las suyas</c:v>
                </c:pt>
              </c:strCache>
            </c:strRef>
          </c:cat>
          <c:val>
            <c:numRef>
              <c:f>Hoja1!$C$2:$C$4</c:f>
              <c:numCache>
                <c:formatCode>0.0%</c:formatCode>
                <c:ptCount val="3"/>
                <c:pt idx="0">
                  <c:v>-0.38347851973289021</c:v>
                </c:pt>
                <c:pt idx="1">
                  <c:v>-0.40488544474471022</c:v>
                </c:pt>
                <c:pt idx="2">
                  <c:v>-0.43984679506322805</c:v>
                </c:pt>
              </c:numCache>
            </c:numRef>
          </c:val>
          <c:extLst>
            <c:ext xmlns:c16="http://schemas.microsoft.com/office/drawing/2014/chart" uri="{C3380CC4-5D6E-409C-BE32-E72D297353CC}">
              <c16:uniqueId val="{00000001-29FD-4A1E-81A6-BCE85556CEE2}"/>
            </c:ext>
          </c:extLst>
        </c:ser>
        <c:dLbls>
          <c:showLegendKey val="0"/>
          <c:showVal val="0"/>
          <c:showCatName val="0"/>
          <c:showSerName val="0"/>
          <c:showPercent val="0"/>
          <c:showBubbleSize val="0"/>
        </c:dLbls>
        <c:gapWidth val="219"/>
        <c:overlap val="-27"/>
        <c:axId val="569135744"/>
        <c:axId val="569123680"/>
      </c:barChart>
      <c:catAx>
        <c:axId val="5691357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800" b="0" i="0" u="none" strike="noStrike" kern="1200" baseline="0">
                <a:solidFill>
                  <a:schemeClr val="tx1">
                    <a:lumMod val="65000"/>
                    <a:lumOff val="35000"/>
                  </a:schemeClr>
                </a:solidFill>
                <a:latin typeface="DM Sans" pitchFamily="2" charset="0"/>
                <a:ea typeface="+mn-ea"/>
                <a:cs typeface="+mn-cs"/>
              </a:defRPr>
            </a:pPr>
            <a:endParaRPr lang="es-CL"/>
          </a:p>
        </c:txPr>
        <c:crossAx val="569123680"/>
        <c:crosses val="autoZero"/>
        <c:auto val="1"/>
        <c:lblAlgn val="ctr"/>
        <c:lblOffset val="100"/>
        <c:noMultiLvlLbl val="0"/>
      </c:catAx>
      <c:valAx>
        <c:axId val="569123680"/>
        <c:scaling>
          <c:orientation val="minMax"/>
        </c:scaling>
        <c:delete val="1"/>
        <c:axPos val="l"/>
        <c:numFmt formatCode="0.0%" sourceLinked="1"/>
        <c:majorTickMark val="none"/>
        <c:minorTickMark val="none"/>
        <c:tickLblPos val="nextTo"/>
        <c:crossAx val="569135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M Sans" pitchFamily="2" charset="0"/>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Columna1</c:v>
                </c:pt>
              </c:strCache>
            </c:strRef>
          </c:tx>
          <c:dPt>
            <c:idx val="0"/>
            <c:bubble3D val="0"/>
            <c:spPr>
              <a:solidFill>
                <a:srgbClr val="FF4400"/>
              </a:solidFill>
              <a:ln w="19050">
                <a:solidFill>
                  <a:schemeClr val="lt1"/>
                </a:solidFill>
              </a:ln>
              <a:effectLst/>
            </c:spPr>
            <c:extLst>
              <c:ext xmlns:c16="http://schemas.microsoft.com/office/drawing/2014/chart" uri="{C3380CC4-5D6E-409C-BE32-E72D297353CC}">
                <c16:uniqueId val="{00000001-B8CA-423F-A10A-3D38B73522B4}"/>
              </c:ext>
            </c:extLst>
          </c:dPt>
          <c:dPt>
            <c:idx val="1"/>
            <c:bubble3D val="0"/>
            <c:spPr>
              <a:solidFill>
                <a:srgbClr val="5B008F"/>
              </a:solidFill>
              <a:ln w="19050">
                <a:solidFill>
                  <a:schemeClr val="lt1"/>
                </a:solidFill>
              </a:ln>
              <a:effectLst/>
            </c:spPr>
            <c:extLst>
              <c:ext xmlns:c16="http://schemas.microsoft.com/office/drawing/2014/chart" uri="{C3380CC4-5D6E-409C-BE32-E72D297353CC}">
                <c16:uniqueId val="{00000002-B8CA-423F-A10A-3D38B73522B4}"/>
              </c:ext>
            </c:extLst>
          </c:dPt>
          <c:dLbls>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4400"/>
                      </a:solidFill>
                      <a:latin typeface="DM Sans" pitchFamily="2" charset="0"/>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B8CA-423F-A10A-3D38B73522B4}"/>
                </c:ext>
              </c:extLst>
            </c:dLbl>
            <c:dLbl>
              <c:idx val="1"/>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5B008F"/>
                      </a:solidFill>
                      <a:latin typeface="DM Sans" pitchFamily="2" charset="0"/>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2-B8CA-423F-A10A-3D38B73522B4}"/>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DM Sans" pitchFamily="2" charset="0"/>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Para mejor</c:v>
                </c:pt>
                <c:pt idx="1">
                  <c:v>Para peor</c:v>
                </c:pt>
              </c:strCache>
            </c:strRef>
          </c:cat>
          <c:val>
            <c:numRef>
              <c:f>Hoja1!$B$2:$B$3</c:f>
              <c:numCache>
                <c:formatCode>General</c:formatCode>
                <c:ptCount val="2"/>
                <c:pt idx="0">
                  <c:v>71</c:v>
                </c:pt>
                <c:pt idx="1">
                  <c:v>29</c:v>
                </c:pt>
              </c:numCache>
            </c:numRef>
          </c:val>
          <c:extLst>
            <c:ext xmlns:c16="http://schemas.microsoft.com/office/drawing/2014/chart" uri="{C3380CC4-5D6E-409C-BE32-E72D297353CC}">
              <c16:uniqueId val="{00000000-B8CA-423F-A10A-3D38B73522B4}"/>
            </c:ext>
          </c:extLst>
        </c:ser>
        <c:dLbls>
          <c:showLegendKey val="0"/>
          <c:showVal val="0"/>
          <c:showCatName val="0"/>
          <c:showSerName val="0"/>
          <c:showPercent val="0"/>
          <c:showBubbleSize val="0"/>
          <c:showLeaderLines val="1"/>
        </c:dLbls>
        <c:firstSliceAng val="15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DM Sans" pitchFamily="2" charset="0"/>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28094933900976"/>
          <c:y val="4.1475876151905622E-2"/>
          <c:w val="0.68306901042619605"/>
          <c:h val="0.91704824769618876"/>
        </c:manualLayout>
      </c:layout>
      <c:barChart>
        <c:barDir val="bar"/>
        <c:grouping val="clustered"/>
        <c:varyColors val="0"/>
        <c:ser>
          <c:idx val="0"/>
          <c:order val="0"/>
          <c:tx>
            <c:strRef>
              <c:f>Hoja1!$B$1</c:f>
              <c:strCache>
                <c:ptCount val="1"/>
                <c:pt idx="0">
                  <c:v>Sí</c:v>
                </c:pt>
              </c:strCache>
            </c:strRef>
          </c:tx>
          <c:spPr>
            <a:solidFill>
              <a:srgbClr val="5B008F"/>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5B008F"/>
                      </a:solidFill>
                      <a:latin typeface="DM Sans" pitchFamily="2" charset="0"/>
                      <a:ea typeface="+mn-ea"/>
                      <a:cs typeface="+mn-cs"/>
                    </a:defRPr>
                  </a:pPr>
                  <a:endParaRPr lang="es-CL"/>
                </a:p>
              </c:txPr>
              <c:showLegendKey val="0"/>
              <c:showVal val="1"/>
              <c:showCatName val="0"/>
              <c:showSerName val="0"/>
              <c:showPercent val="0"/>
              <c:showBubbleSize val="0"/>
              <c:extLst>
                <c:ext xmlns:c16="http://schemas.microsoft.com/office/drawing/2014/chart" uri="{C3380CC4-5D6E-409C-BE32-E72D297353CC}">
                  <c16:uniqueId val="{00000000-1100-4ABB-A1A7-4A641F699E2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B008F"/>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50 +</c:v>
                </c:pt>
                <c:pt idx="1">
                  <c:v>30 - 49</c:v>
                </c:pt>
                <c:pt idx="2">
                  <c:v>18 - 29</c:v>
                </c:pt>
              </c:strCache>
            </c:strRef>
          </c:cat>
          <c:val>
            <c:numRef>
              <c:f>Hoja1!$B$2:$B$4</c:f>
              <c:numCache>
                <c:formatCode>###0%</c:formatCode>
                <c:ptCount val="3"/>
                <c:pt idx="0">
                  <c:v>0.40192485916938414</c:v>
                </c:pt>
                <c:pt idx="1">
                  <c:v>0.31949900605064196</c:v>
                </c:pt>
                <c:pt idx="2">
                  <c:v>0.17112705374237103</c:v>
                </c:pt>
              </c:numCache>
            </c:numRef>
          </c:val>
          <c:extLst>
            <c:ext xmlns:c16="http://schemas.microsoft.com/office/drawing/2014/chart" uri="{C3380CC4-5D6E-409C-BE32-E72D297353CC}">
              <c16:uniqueId val="{00000001-B66F-4ADA-B3DA-4FFEC4299F1D}"/>
            </c:ext>
          </c:extLst>
        </c:ser>
        <c:dLbls>
          <c:showLegendKey val="0"/>
          <c:showVal val="0"/>
          <c:showCatName val="0"/>
          <c:showSerName val="0"/>
          <c:showPercent val="0"/>
          <c:showBubbleSize val="0"/>
        </c:dLbls>
        <c:gapWidth val="219"/>
        <c:axId val="433594383"/>
        <c:axId val="433587727"/>
      </c:barChart>
      <c:catAx>
        <c:axId val="433594383"/>
        <c:scaling>
          <c:orientation val="maxMin"/>
        </c:scaling>
        <c:delete val="0"/>
        <c:axPos val="l"/>
        <c:numFmt formatCode="0.0%"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s-CL"/>
          </a:p>
        </c:txPr>
        <c:crossAx val="433587727"/>
        <c:crosses val="autoZero"/>
        <c:auto val="1"/>
        <c:lblAlgn val="ctr"/>
        <c:lblOffset val="100"/>
        <c:noMultiLvlLbl val="0"/>
      </c:catAx>
      <c:valAx>
        <c:axId val="433587727"/>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33594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48709128568319"/>
          <c:y val="1.7918124410372862E-4"/>
          <c:w val="0.57151290871431681"/>
          <c:h val="0.98864730390532629"/>
        </c:manualLayout>
      </c:layout>
      <c:barChart>
        <c:barDir val="bar"/>
        <c:grouping val="clustered"/>
        <c:varyColors val="0"/>
        <c:ser>
          <c:idx val="0"/>
          <c:order val="0"/>
          <c:tx>
            <c:strRef>
              <c:f>Feuil1!$B$1</c:f>
              <c:strCache>
                <c:ptCount val="1"/>
                <c:pt idx="0">
                  <c:v>Columna1</c:v>
                </c:pt>
              </c:strCache>
            </c:strRef>
          </c:tx>
          <c:spPr>
            <a:solidFill>
              <a:schemeClr val="accent1"/>
            </a:solidFill>
            <a:ln w="19050">
              <a:noFill/>
            </a:ln>
            <a:effectLst/>
          </c:spPr>
          <c:invertIfNegative val="0"/>
          <c:dPt>
            <c:idx val="0"/>
            <c:invertIfNegative val="0"/>
            <c:bubble3D val="0"/>
            <c:spPr>
              <a:solidFill>
                <a:srgbClr val="FF009D"/>
              </a:solidFill>
              <a:ln w="19050">
                <a:noFill/>
              </a:ln>
              <a:effectLst/>
            </c:spPr>
            <c:extLst>
              <c:ext xmlns:c16="http://schemas.microsoft.com/office/drawing/2014/chart" uri="{C3380CC4-5D6E-409C-BE32-E72D297353CC}">
                <c16:uniqueId val="{00000001-874D-47ED-B6FE-7CAC0C1F934B}"/>
              </c:ext>
            </c:extLst>
          </c:dPt>
          <c:dPt>
            <c:idx val="1"/>
            <c:invertIfNegative val="0"/>
            <c:bubble3D val="0"/>
            <c:spPr>
              <a:solidFill>
                <a:srgbClr val="5B008F"/>
              </a:solidFill>
              <a:ln w="19050">
                <a:noFill/>
              </a:ln>
              <a:effectLst/>
            </c:spPr>
            <c:extLst>
              <c:ext xmlns:c16="http://schemas.microsoft.com/office/drawing/2014/chart" uri="{C3380CC4-5D6E-409C-BE32-E72D297353CC}">
                <c16:uniqueId val="{00000003-874D-47ED-B6FE-7CAC0C1F934B}"/>
              </c:ext>
            </c:extLst>
          </c:dPt>
          <c:dPt>
            <c:idx val="2"/>
            <c:invertIfNegative val="0"/>
            <c:bubble3D val="0"/>
            <c:spPr>
              <a:solidFill>
                <a:schemeClr val="tx1">
                  <a:lumMod val="75000"/>
                  <a:lumOff val="25000"/>
                </a:schemeClr>
              </a:solidFill>
              <a:ln w="19050">
                <a:noFill/>
              </a:ln>
              <a:effectLst/>
            </c:spPr>
            <c:extLst>
              <c:ext xmlns:c16="http://schemas.microsoft.com/office/drawing/2014/chart" uri="{C3380CC4-5D6E-409C-BE32-E72D297353CC}">
                <c16:uniqueId val="{00000005-874D-47ED-B6FE-7CAC0C1F934B}"/>
              </c:ext>
            </c:extLst>
          </c:dPt>
          <c:dPt>
            <c:idx val="3"/>
            <c:invertIfNegative val="0"/>
            <c:bubble3D val="0"/>
            <c:spPr>
              <a:solidFill>
                <a:srgbClr val="FF4400"/>
              </a:solidFill>
              <a:ln w="19050">
                <a:noFill/>
              </a:ln>
              <a:effectLst/>
            </c:spPr>
            <c:extLst>
              <c:ext xmlns:c16="http://schemas.microsoft.com/office/drawing/2014/chart" uri="{C3380CC4-5D6E-409C-BE32-E72D297353CC}">
                <c16:uniqueId val="{00000007-874D-47ED-B6FE-7CAC0C1F934B}"/>
              </c:ext>
            </c:extLst>
          </c:dPt>
          <c:dLbls>
            <c:dLbl>
              <c:idx val="0"/>
              <c:layout>
                <c:manualLayout>
                  <c:x val="5.5115356006141675E-3"/>
                  <c:y val="-1.2406457023593271E-2"/>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rgbClr val="FF009D"/>
                      </a:solidFill>
                      <a:latin typeface="DM Sans" pitchFamily="2" charset="0"/>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 xmlns:c16="http://schemas.microsoft.com/office/drawing/2014/chart" uri="{C3380CC4-5D6E-409C-BE32-E72D297353CC}">
                  <c16:uniqueId val="{00000001-874D-47ED-B6FE-7CAC0C1F934B}"/>
                </c:ext>
              </c:extLst>
            </c:dLbl>
            <c:dLbl>
              <c:idx val="1"/>
              <c:layout>
                <c:manualLayout>
                  <c:x val="-5.5115356006141675E-3"/>
                  <c:y val="3.1016142558982608E-3"/>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rgbClr val="5B008F"/>
                      </a:solidFill>
                      <a:latin typeface="DM Sans" pitchFamily="2" charset="0"/>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 xmlns:c16="http://schemas.microsoft.com/office/drawing/2014/chart" uri="{C3380CC4-5D6E-409C-BE32-E72D297353CC}">
                  <c16:uniqueId val="{00000003-874D-47ED-B6FE-7CAC0C1F934B}"/>
                </c:ext>
              </c:extLst>
            </c:dLbl>
            <c:dLbl>
              <c:idx val="2"/>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lumMod val="85000"/>
                          <a:lumOff val="15000"/>
                        </a:schemeClr>
                      </a:solidFill>
                      <a:latin typeface="DM Sans" pitchFamily="2" charset="0"/>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874D-47ED-B6FE-7CAC0C1F934B}"/>
                </c:ext>
              </c:extLst>
            </c:dLbl>
            <c:dLbl>
              <c:idx val="3"/>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rgbClr val="FF4400"/>
                      </a:solidFill>
                      <a:latin typeface="DM Sans" pitchFamily="2" charset="0"/>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874D-47ED-B6FE-7CAC0C1F934B}"/>
                </c:ext>
              </c:extLst>
            </c:dLbl>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bg1"/>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Feuil1!$A$2:$A$5</c:f>
              <c:strCache>
                <c:ptCount val="4"/>
                <c:pt idx="0">
                  <c:v>De mi región o comuna</c:v>
                </c:pt>
                <c:pt idx="1">
                  <c:v>De TV pagada (CNN Chile, 24 horas)</c:v>
                </c:pt>
                <c:pt idx="2">
                  <c:v>Ninguno, no me informo por TV</c:v>
                </c:pt>
                <c:pt idx="3">
                  <c:v>De TV abierta nacional</c:v>
                </c:pt>
              </c:strCache>
            </c:strRef>
          </c:cat>
          <c:val>
            <c:numRef>
              <c:f>Feuil1!$B$2:$B$5</c:f>
              <c:numCache>
                <c:formatCode>0%</c:formatCode>
                <c:ptCount val="4"/>
                <c:pt idx="0">
                  <c:v>3.4235246075335762E-2</c:v>
                </c:pt>
                <c:pt idx="1">
                  <c:v>7.9191456507188049E-2</c:v>
                </c:pt>
                <c:pt idx="2">
                  <c:v>0.17477669493842224</c:v>
                </c:pt>
                <c:pt idx="3">
                  <c:v>0.71179660247905285</c:v>
                </c:pt>
              </c:numCache>
            </c:numRef>
          </c:val>
          <c:extLst>
            <c:ext xmlns:c16="http://schemas.microsoft.com/office/drawing/2014/chart" uri="{C3380CC4-5D6E-409C-BE32-E72D297353CC}">
              <c16:uniqueId val="{00000008-874D-47ED-B6FE-7CAC0C1F934B}"/>
            </c:ext>
          </c:extLst>
        </c:ser>
        <c:dLbls>
          <c:showLegendKey val="0"/>
          <c:showVal val="0"/>
          <c:showCatName val="0"/>
          <c:showSerName val="0"/>
          <c:showPercent val="0"/>
          <c:showBubbleSize val="0"/>
        </c:dLbls>
        <c:gapWidth val="100"/>
        <c:axId val="946527952"/>
        <c:axId val="946508816"/>
      </c:barChart>
      <c:valAx>
        <c:axId val="94650881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46527952"/>
        <c:crosses val="autoZero"/>
        <c:crossBetween val="between"/>
      </c:valAx>
      <c:catAx>
        <c:axId val="9465279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s-CL"/>
          </a:p>
        </c:txPr>
        <c:crossAx val="94650881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06629419574396"/>
          <c:y val="3.9028589168289447E-2"/>
          <c:w val="0.6345455338280851"/>
          <c:h val="0.90963875483306522"/>
        </c:manualLayout>
      </c:layout>
      <c:barChart>
        <c:barDir val="bar"/>
        <c:grouping val="clustered"/>
        <c:varyColors val="0"/>
        <c:ser>
          <c:idx val="0"/>
          <c:order val="0"/>
          <c:tx>
            <c:strRef>
              <c:f>Feuil1!$A$2</c:f>
              <c:strCache>
                <c:ptCount val="1"/>
                <c:pt idx="0">
                  <c:v>De TV abierta nacional</c:v>
                </c:pt>
              </c:strCache>
            </c:strRef>
          </c:tx>
          <c:spPr>
            <a:solidFill>
              <a:srgbClr val="FF4400"/>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4400"/>
                      </a:solidFill>
                      <a:latin typeface="DM Sans" pitchFamily="2" charset="0"/>
                      <a:ea typeface="+mn-ea"/>
                      <a:cs typeface="+mn-cs"/>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1-D2B7-4945-9460-401785924337}"/>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4400"/>
                      </a:solidFill>
                      <a:latin typeface="DM Sans" pitchFamily="2" charset="0"/>
                      <a:ea typeface="+mn-ea"/>
                      <a:cs typeface="+mn-cs"/>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2-D2B7-4945-9460-40178592433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4400"/>
                    </a:solidFill>
                    <a:latin typeface="DM Sans" pitchFamily="2"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Feuil1!$B$1:$Q$1</c:f>
              <c:strCache>
                <c:ptCount val="16"/>
                <c:pt idx="0">
                  <c:v>Hombre</c:v>
                </c:pt>
                <c:pt idx="1">
                  <c:v>Mujer</c:v>
                </c:pt>
                <c:pt idx="2">
                  <c:v>..</c:v>
                </c:pt>
                <c:pt idx="3">
                  <c:v>18-29</c:v>
                </c:pt>
                <c:pt idx="4">
                  <c:v>30-49</c:v>
                </c:pt>
                <c:pt idx="5">
                  <c:v>50++</c:v>
                </c:pt>
                <c:pt idx="6">
                  <c:v>Columna3</c:v>
                </c:pt>
                <c:pt idx="7">
                  <c:v>Norte</c:v>
                </c:pt>
                <c:pt idx="8">
                  <c:v>Centro</c:v>
                </c:pt>
                <c:pt idx="9">
                  <c:v>Sur</c:v>
                </c:pt>
                <c:pt idx="10">
                  <c:v>RM</c:v>
                </c:pt>
                <c:pt idx="11">
                  <c:v>…</c:v>
                </c:pt>
                <c:pt idx="12">
                  <c:v>ABC1</c:v>
                </c:pt>
                <c:pt idx="13">
                  <c:v>C2</c:v>
                </c:pt>
                <c:pt idx="14">
                  <c:v>C3</c:v>
                </c:pt>
                <c:pt idx="15">
                  <c:v>D/E</c:v>
                </c:pt>
              </c:strCache>
            </c:strRef>
          </c:cat>
          <c:val>
            <c:numRef>
              <c:f>Feuil1!$B$2:$Q$2</c:f>
              <c:numCache>
                <c:formatCode>###0%</c:formatCode>
                <c:ptCount val="16"/>
                <c:pt idx="0">
                  <c:v>0.66908756901481892</c:v>
                </c:pt>
                <c:pt idx="1">
                  <c:v>0.75262301588300429</c:v>
                </c:pt>
                <c:pt idx="3">
                  <c:v>0.77139411584849138</c:v>
                </c:pt>
                <c:pt idx="4">
                  <c:v>0.70599619399894786</c:v>
                </c:pt>
                <c:pt idx="5">
                  <c:v>0.68136714325001391</c:v>
                </c:pt>
                <c:pt idx="7">
                  <c:v>0.69246126257828489</c:v>
                </c:pt>
                <c:pt idx="8">
                  <c:v>0.65959811807495872</c:v>
                </c:pt>
                <c:pt idx="9">
                  <c:v>0.74027674687568856</c:v>
                </c:pt>
                <c:pt idx="10">
                  <c:v>0.74073357934492279</c:v>
                </c:pt>
                <c:pt idx="12">
                  <c:v>0.69514659404307755</c:v>
                </c:pt>
                <c:pt idx="13">
                  <c:v>0.71123754070227652</c:v>
                </c:pt>
                <c:pt idx="14">
                  <c:v>0.72468236842300127</c:v>
                </c:pt>
                <c:pt idx="15">
                  <c:v>0.71048155237977606</c:v>
                </c:pt>
              </c:numCache>
            </c:numRef>
          </c:val>
          <c:extLst>
            <c:ext xmlns:c16="http://schemas.microsoft.com/office/drawing/2014/chart" uri="{C3380CC4-5D6E-409C-BE32-E72D297353CC}">
              <c16:uniqueId val="{00000000-D2B7-4945-9460-401785924337}"/>
            </c:ext>
          </c:extLst>
        </c:ser>
        <c:dLbls>
          <c:dLblPos val="ctr"/>
          <c:showLegendKey val="0"/>
          <c:showVal val="1"/>
          <c:showCatName val="0"/>
          <c:showSerName val="0"/>
          <c:showPercent val="0"/>
          <c:showBubbleSize val="0"/>
        </c:dLbls>
        <c:gapWidth val="40"/>
        <c:overlap val="100"/>
        <c:axId val="1976433632"/>
        <c:axId val="1976421664"/>
      </c:barChart>
      <c:catAx>
        <c:axId val="1976433632"/>
        <c:scaling>
          <c:orientation val="maxMin"/>
        </c:scaling>
        <c:delete val="0"/>
        <c:axPos val="l"/>
        <c:numFmt formatCode="General" sourceLinked="1"/>
        <c:majorTickMark val="out"/>
        <c:minorTickMark val="out"/>
        <c:tickLblPos val="low"/>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000" b="0" i="0" u="none" strike="noStrike" kern="1200" baseline="0">
                <a:solidFill>
                  <a:srgbClr val="7F7F7F"/>
                </a:solidFill>
                <a:latin typeface="DM Sans" pitchFamily="2" charset="0"/>
                <a:ea typeface="+mn-ea"/>
                <a:cs typeface="+mn-cs"/>
              </a:defRPr>
            </a:pPr>
            <a:endParaRPr lang="es-CL"/>
          </a:p>
        </c:txPr>
        <c:crossAx val="1976421664"/>
        <c:crosses val="autoZero"/>
        <c:auto val="1"/>
        <c:lblAlgn val="ctr"/>
        <c:lblOffset val="100"/>
        <c:noMultiLvlLbl val="0"/>
      </c:catAx>
      <c:valAx>
        <c:axId val="1976421664"/>
        <c:scaling>
          <c:orientation val="minMax"/>
          <c:max val="1"/>
          <c:min val="0"/>
        </c:scaling>
        <c:delete val="1"/>
        <c:axPos val="t"/>
        <c:numFmt formatCode="###0%" sourceLinked="1"/>
        <c:majorTickMark val="out"/>
        <c:minorTickMark val="none"/>
        <c:tickLblPos val="nextTo"/>
        <c:crossAx val="1976433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76074511459836"/>
          <c:y val="8.4492349594590243E-3"/>
          <c:w val="0.48049762422027653"/>
          <c:h val="0.95717578472260934"/>
        </c:manualLayout>
      </c:layout>
      <c:barChart>
        <c:barDir val="bar"/>
        <c:grouping val="clustered"/>
        <c:varyColors val="0"/>
        <c:ser>
          <c:idx val="0"/>
          <c:order val="0"/>
          <c:tx>
            <c:strRef>
              <c:f>Hoja1!$B$1</c:f>
              <c:strCache>
                <c:ptCount val="1"/>
                <c:pt idx="0">
                  <c:v>Total menciones</c:v>
                </c:pt>
              </c:strCache>
            </c:strRef>
          </c:tx>
          <c:spPr>
            <a:solidFill>
              <a:srgbClr val="FF4400"/>
            </a:solidFill>
            <a:ln>
              <a:noFill/>
            </a:ln>
            <a:effectLst/>
          </c:spPr>
          <c:invertIfNegative val="0"/>
          <c:dPt>
            <c:idx val="6"/>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2-A812-482B-AF31-05DF5A422494}"/>
              </c:ext>
            </c:extLst>
          </c:dPt>
          <c:dLbls>
            <c:dLbl>
              <c:idx val="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DM Sans" pitchFamily="2" charset="0"/>
                      <a:ea typeface="+mn-ea"/>
                      <a:cs typeface="+mn-cs"/>
                    </a:defRPr>
                  </a:pPr>
                  <a:endParaRPr lang="es-CL"/>
                </a:p>
              </c:txPr>
              <c:showLegendKey val="0"/>
              <c:showVal val="1"/>
              <c:showCatName val="0"/>
              <c:showSerName val="0"/>
              <c:showPercent val="0"/>
              <c:showBubbleSize val="0"/>
              <c:extLst>
                <c:ext xmlns:c16="http://schemas.microsoft.com/office/drawing/2014/chart" uri="{C3380CC4-5D6E-409C-BE32-E72D297353CC}">
                  <c16:uniqueId val="{00000002-A812-482B-AF31-05DF5A422494}"/>
                </c:ext>
              </c:extLst>
            </c:dLbl>
            <c:spPr>
              <a:noFill/>
              <a:ln>
                <a:noFill/>
              </a:ln>
              <a:effectLst/>
            </c:spPr>
            <c:txPr>
              <a:bodyPr rot="0" spcFirstLastPara="1" vertOverflow="ellipsis" vert="horz" wrap="square" anchor="ctr" anchorCtr="1"/>
              <a:lstStyle/>
              <a:p>
                <a:pPr>
                  <a:defRPr sz="1100" b="0" i="0" u="none" strike="noStrike" kern="1200" baseline="0">
                    <a:solidFill>
                      <a:srgbClr val="FF4400"/>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Hoja1!$A$2:$A$8</c:f>
              <c:strCache>
                <c:ptCount val="7"/>
                <c:pt idx="0">
                  <c:v>Debates de primarias presidenciales</c:v>
                </c:pt>
                <c:pt idx="1">
                  <c:v>Programas de discusión política</c:v>
                </c:pt>
                <c:pt idx="2">
                  <c:v>Noticiarios</c:v>
                </c:pt>
                <c:pt idx="3">
                  <c:v>Entrevistas</c:v>
                </c:pt>
                <c:pt idx="4">
                  <c:v>Franja electoral</c:v>
                </c:pt>
                <c:pt idx="5">
                  <c:v>Matinales</c:v>
                </c:pt>
                <c:pt idx="6">
                  <c:v>Ninguno, no me interesan las primarias presidenciales</c:v>
                </c:pt>
              </c:strCache>
            </c:strRef>
          </c:cat>
          <c:val>
            <c:numRef>
              <c:f>Hoja1!$B$2:$B$8</c:f>
              <c:numCache>
                <c:formatCode>0%</c:formatCode>
                <c:ptCount val="7"/>
                <c:pt idx="0">
                  <c:v>0.55485812502791043</c:v>
                </c:pt>
                <c:pt idx="1">
                  <c:v>0.41000204299123566</c:v>
                </c:pt>
                <c:pt idx="2">
                  <c:v>0.32176700231994615</c:v>
                </c:pt>
                <c:pt idx="3">
                  <c:v>0.31051448021395722</c:v>
                </c:pt>
                <c:pt idx="4">
                  <c:v>0.17296949626072322</c:v>
                </c:pt>
                <c:pt idx="5">
                  <c:v>0.1176175978921889</c:v>
                </c:pt>
                <c:pt idx="6">
                  <c:v>5.6135627647019584E-2</c:v>
                </c:pt>
              </c:numCache>
            </c:numRef>
          </c:val>
          <c:extLst>
            <c:ext xmlns:c16="http://schemas.microsoft.com/office/drawing/2014/chart" uri="{C3380CC4-5D6E-409C-BE32-E72D297353CC}">
              <c16:uniqueId val="{00000000-A812-482B-AF31-05DF5A422494}"/>
            </c:ext>
          </c:extLst>
        </c:ser>
        <c:ser>
          <c:idx val="1"/>
          <c:order val="1"/>
          <c:tx>
            <c:strRef>
              <c:f>Hoja1!$C$1</c:f>
              <c:strCache>
                <c:ptCount val="1"/>
                <c:pt idx="0">
                  <c:v>Primera mención</c:v>
                </c:pt>
              </c:strCache>
            </c:strRef>
          </c:tx>
          <c:spPr>
            <a:solidFill>
              <a:srgbClr val="5B008F"/>
            </a:solidFill>
            <a:ln>
              <a:noFill/>
            </a:ln>
            <a:effectLst/>
          </c:spPr>
          <c:invertIfNegative val="0"/>
          <c:dPt>
            <c:idx val="6"/>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3-A812-482B-AF31-05DF5A422494}"/>
              </c:ext>
            </c:extLst>
          </c:dPt>
          <c:dLbls>
            <c:dLbl>
              <c:idx val="6"/>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DM Sans" pitchFamily="2" charset="0"/>
                      <a:ea typeface="+mn-ea"/>
                      <a:cs typeface="+mn-cs"/>
                    </a:defRPr>
                  </a:pPr>
                  <a:endParaRPr lang="es-CL"/>
                </a:p>
              </c:txPr>
              <c:showLegendKey val="0"/>
              <c:showVal val="1"/>
              <c:showCatName val="0"/>
              <c:showSerName val="0"/>
              <c:showPercent val="0"/>
              <c:showBubbleSize val="0"/>
              <c:extLst>
                <c:ext xmlns:c16="http://schemas.microsoft.com/office/drawing/2014/chart" uri="{C3380CC4-5D6E-409C-BE32-E72D297353CC}">
                  <c16:uniqueId val="{00000003-A812-482B-AF31-05DF5A42249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B008F"/>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Hoja1!$A$2:$A$8</c:f>
              <c:strCache>
                <c:ptCount val="7"/>
                <c:pt idx="0">
                  <c:v>Debates de primarias presidenciales</c:v>
                </c:pt>
                <c:pt idx="1">
                  <c:v>Programas de discusión política</c:v>
                </c:pt>
                <c:pt idx="2">
                  <c:v>Noticiarios</c:v>
                </c:pt>
                <c:pt idx="3">
                  <c:v>Entrevistas</c:v>
                </c:pt>
                <c:pt idx="4">
                  <c:v>Franja electoral</c:v>
                </c:pt>
                <c:pt idx="5">
                  <c:v>Matinales</c:v>
                </c:pt>
                <c:pt idx="6">
                  <c:v>Ninguno, no me interesan las primarias presidenciales</c:v>
                </c:pt>
              </c:strCache>
            </c:strRef>
          </c:cat>
          <c:val>
            <c:numRef>
              <c:f>Hoja1!$C$2:$C$8</c:f>
              <c:numCache>
                <c:formatCode>0%</c:formatCode>
                <c:ptCount val="7"/>
                <c:pt idx="0">
                  <c:v>0.32945858466473227</c:v>
                </c:pt>
                <c:pt idx="1">
                  <c:v>0.20164249491528952</c:v>
                </c:pt>
                <c:pt idx="2">
                  <c:v>0.19219406966617239</c:v>
                </c:pt>
                <c:pt idx="3">
                  <c:v>0.10048561844445029</c:v>
                </c:pt>
                <c:pt idx="4">
                  <c:v>7.1060895438314925E-2</c:v>
                </c:pt>
                <c:pt idx="5">
                  <c:v>4.9022709224020869E-2</c:v>
                </c:pt>
                <c:pt idx="6">
                  <c:v>5.6135627647019584E-2</c:v>
                </c:pt>
              </c:numCache>
            </c:numRef>
          </c:val>
          <c:extLst>
            <c:ext xmlns:c16="http://schemas.microsoft.com/office/drawing/2014/chart" uri="{C3380CC4-5D6E-409C-BE32-E72D297353CC}">
              <c16:uniqueId val="{00000001-A812-482B-AF31-05DF5A422494}"/>
            </c:ext>
          </c:extLst>
        </c:ser>
        <c:dLbls>
          <c:showLegendKey val="0"/>
          <c:showVal val="1"/>
          <c:showCatName val="0"/>
          <c:showSerName val="0"/>
          <c:showPercent val="0"/>
          <c:showBubbleSize val="0"/>
        </c:dLbls>
        <c:gapWidth val="40"/>
        <c:overlap val="-25"/>
        <c:axId val="363490832"/>
        <c:axId val="363491160"/>
      </c:barChart>
      <c:catAx>
        <c:axId val="363490832"/>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DM Sans" pitchFamily="2" charset="0"/>
                <a:ea typeface="+mn-ea"/>
                <a:cs typeface="+mn-cs"/>
              </a:defRPr>
            </a:pPr>
            <a:endParaRPr lang="es-CL"/>
          </a:p>
        </c:txPr>
        <c:crossAx val="363491160"/>
        <c:crosses val="autoZero"/>
        <c:auto val="1"/>
        <c:lblAlgn val="ctr"/>
        <c:lblOffset val="100"/>
        <c:noMultiLvlLbl val="0"/>
      </c:catAx>
      <c:valAx>
        <c:axId val="363491160"/>
        <c:scaling>
          <c:orientation val="minMax"/>
          <c:max val="0.8"/>
        </c:scaling>
        <c:delete val="1"/>
        <c:axPos val="t"/>
        <c:numFmt formatCode="0%" sourceLinked="1"/>
        <c:majorTickMark val="out"/>
        <c:minorTickMark val="none"/>
        <c:tickLblPos val="nextTo"/>
        <c:crossAx val="363490832"/>
        <c:crosses val="autoZero"/>
        <c:crossBetween val="between"/>
      </c:valAx>
      <c:spPr>
        <a:noFill/>
        <a:ln>
          <a:noFill/>
        </a:ln>
        <a:effectLst/>
      </c:spPr>
    </c:plotArea>
    <c:legend>
      <c:legendPos val="r"/>
      <c:layout>
        <c:manualLayout>
          <c:xMode val="edge"/>
          <c:yMode val="edge"/>
          <c:x val="0.76488857559887968"/>
          <c:y val="0.42657446366846058"/>
          <c:w val="0.21378816382288995"/>
          <c:h val="0.36758062948453801"/>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rgbClr val="595959"/>
              </a:solidFill>
              <a:latin typeface="DM Sans" pitchFamily="2" charset="0"/>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es-C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76074511459836"/>
          <c:y val="8.4492349594590243E-3"/>
          <c:w val="0.48049762422027653"/>
          <c:h val="0.95717578472260934"/>
        </c:manualLayout>
      </c:layout>
      <c:barChart>
        <c:barDir val="bar"/>
        <c:grouping val="clustered"/>
        <c:varyColors val="0"/>
        <c:ser>
          <c:idx val="0"/>
          <c:order val="0"/>
          <c:tx>
            <c:strRef>
              <c:f>Hoja1!$B$1</c:f>
              <c:strCache>
                <c:ptCount val="1"/>
                <c:pt idx="0">
                  <c:v>Total menciones</c:v>
                </c:pt>
              </c:strCache>
            </c:strRef>
          </c:tx>
          <c:spPr>
            <a:solidFill>
              <a:srgbClr val="FF44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FF44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Hoja1!$A$2:$A$11</c:f>
              <c:strCache>
                <c:ptCount val="10"/>
                <c:pt idx="0">
                  <c:v>Portales de noticias de Internet</c:v>
                </c:pt>
                <c:pt idx="1">
                  <c:v>Radio</c:v>
                </c:pt>
                <c:pt idx="2">
                  <c:v>Facebook</c:v>
                </c:pt>
                <c:pt idx="3">
                  <c:v>A través de otras personas: amigos, conocidos y familiares</c:v>
                </c:pt>
                <c:pt idx="4">
                  <c:v>Diarios y/o revistas en papel</c:v>
                </c:pt>
                <c:pt idx="5">
                  <c:v>Instagram</c:v>
                </c:pt>
                <c:pt idx="6">
                  <c:v>Twitter</c:v>
                </c:pt>
                <c:pt idx="7">
                  <c:v>YouTube</c:v>
                </c:pt>
                <c:pt idx="8">
                  <c:v>A través de organizaciones de mi confianza</c:v>
                </c:pt>
                <c:pt idx="9">
                  <c:v>WhatsApp</c:v>
                </c:pt>
              </c:strCache>
            </c:strRef>
          </c:cat>
          <c:val>
            <c:numRef>
              <c:f>Hoja1!$B$2:$B$11</c:f>
              <c:numCache>
                <c:formatCode>0%</c:formatCode>
                <c:ptCount val="10"/>
                <c:pt idx="0">
                  <c:v>0.56372833620205121</c:v>
                </c:pt>
                <c:pt idx="1">
                  <c:v>0.38414455300475003</c:v>
                </c:pt>
                <c:pt idx="2">
                  <c:v>0.26975216508538746</c:v>
                </c:pt>
                <c:pt idx="3">
                  <c:v>0.23521284584581384</c:v>
                </c:pt>
                <c:pt idx="4">
                  <c:v>0.17732486591436325</c:v>
                </c:pt>
                <c:pt idx="5">
                  <c:v>0.14092517604347971</c:v>
                </c:pt>
                <c:pt idx="6">
                  <c:v>7.7223149391253118E-2</c:v>
                </c:pt>
                <c:pt idx="7">
                  <c:v>5.6105743601407368E-2</c:v>
                </c:pt>
                <c:pt idx="8">
                  <c:v>4.8938769636710268E-2</c:v>
                </c:pt>
                <c:pt idx="9">
                  <c:v>4.664439527478878E-2</c:v>
                </c:pt>
              </c:numCache>
            </c:numRef>
          </c:val>
          <c:extLst>
            <c:ext xmlns:c16="http://schemas.microsoft.com/office/drawing/2014/chart" uri="{C3380CC4-5D6E-409C-BE32-E72D297353CC}">
              <c16:uniqueId val="{00000000-62E5-4A4E-A29F-F288AB01D45A}"/>
            </c:ext>
          </c:extLst>
        </c:ser>
        <c:ser>
          <c:idx val="1"/>
          <c:order val="1"/>
          <c:tx>
            <c:strRef>
              <c:f>Hoja1!$C$1</c:f>
              <c:strCache>
                <c:ptCount val="1"/>
                <c:pt idx="0">
                  <c:v>Primera mención</c:v>
                </c:pt>
              </c:strCache>
            </c:strRef>
          </c:tx>
          <c:spPr>
            <a:solidFill>
              <a:srgbClr val="5B00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5B008F"/>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Hoja1!$A$2:$A$11</c:f>
              <c:strCache>
                <c:ptCount val="10"/>
                <c:pt idx="0">
                  <c:v>Portales de noticias de Internet</c:v>
                </c:pt>
                <c:pt idx="1">
                  <c:v>Radio</c:v>
                </c:pt>
                <c:pt idx="2">
                  <c:v>Facebook</c:v>
                </c:pt>
                <c:pt idx="3">
                  <c:v>A través de otras personas: amigos, conocidos y familiares</c:v>
                </c:pt>
                <c:pt idx="4">
                  <c:v>Diarios y/o revistas en papel</c:v>
                </c:pt>
                <c:pt idx="5">
                  <c:v>Instagram</c:v>
                </c:pt>
                <c:pt idx="6">
                  <c:v>Twitter</c:v>
                </c:pt>
                <c:pt idx="7">
                  <c:v>YouTube</c:v>
                </c:pt>
                <c:pt idx="8">
                  <c:v>A través de organizaciones de mi confianza</c:v>
                </c:pt>
                <c:pt idx="9">
                  <c:v>WhatsApp</c:v>
                </c:pt>
              </c:strCache>
            </c:strRef>
          </c:cat>
          <c:val>
            <c:numRef>
              <c:f>Hoja1!$C$2:$C$11</c:f>
              <c:numCache>
                <c:formatCode>0%</c:formatCode>
                <c:ptCount val="10"/>
                <c:pt idx="0">
                  <c:v>0.27832707351956248</c:v>
                </c:pt>
                <c:pt idx="1">
                  <c:v>0.26508898681159482</c:v>
                </c:pt>
                <c:pt idx="2">
                  <c:v>0.15354785642553015</c:v>
                </c:pt>
                <c:pt idx="3">
                  <c:v>7.9792054023220926E-2</c:v>
                </c:pt>
                <c:pt idx="4">
                  <c:v>5.8607669228798384E-2</c:v>
                </c:pt>
                <c:pt idx="5">
                  <c:v>6.8133495845234412E-2</c:v>
                </c:pt>
                <c:pt idx="6">
                  <c:v>4.3418838123227187E-2</c:v>
                </c:pt>
                <c:pt idx="7">
                  <c:v>2.0767695634932252E-2</c:v>
                </c:pt>
                <c:pt idx="8">
                  <c:v>2.2780049437477343E-2</c:v>
                </c:pt>
                <c:pt idx="9">
                  <c:v>9.5362809504236836E-3</c:v>
                </c:pt>
              </c:numCache>
            </c:numRef>
          </c:val>
          <c:extLst>
            <c:ext xmlns:c16="http://schemas.microsoft.com/office/drawing/2014/chart" uri="{C3380CC4-5D6E-409C-BE32-E72D297353CC}">
              <c16:uniqueId val="{00000001-62E5-4A4E-A29F-F288AB01D45A}"/>
            </c:ext>
          </c:extLst>
        </c:ser>
        <c:dLbls>
          <c:showLegendKey val="0"/>
          <c:showVal val="1"/>
          <c:showCatName val="0"/>
          <c:showSerName val="0"/>
          <c:showPercent val="0"/>
          <c:showBubbleSize val="0"/>
        </c:dLbls>
        <c:gapWidth val="40"/>
        <c:overlap val="-25"/>
        <c:axId val="363490832"/>
        <c:axId val="363491160"/>
      </c:barChart>
      <c:catAx>
        <c:axId val="363490832"/>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DM Sans" pitchFamily="2" charset="0"/>
                <a:ea typeface="+mn-ea"/>
                <a:cs typeface="+mn-cs"/>
              </a:defRPr>
            </a:pPr>
            <a:endParaRPr lang="es-CL"/>
          </a:p>
        </c:txPr>
        <c:crossAx val="363491160"/>
        <c:crosses val="autoZero"/>
        <c:auto val="1"/>
        <c:lblAlgn val="ctr"/>
        <c:lblOffset val="100"/>
        <c:noMultiLvlLbl val="0"/>
      </c:catAx>
      <c:valAx>
        <c:axId val="363491160"/>
        <c:scaling>
          <c:orientation val="minMax"/>
          <c:max val="0.60000000000000009"/>
        </c:scaling>
        <c:delete val="1"/>
        <c:axPos val="t"/>
        <c:numFmt formatCode="0%" sourceLinked="1"/>
        <c:majorTickMark val="out"/>
        <c:minorTickMark val="none"/>
        <c:tickLblPos val="nextTo"/>
        <c:crossAx val="363490832"/>
        <c:crosses val="autoZero"/>
        <c:crossBetween val="between"/>
      </c:valAx>
      <c:spPr>
        <a:noFill/>
        <a:ln>
          <a:noFill/>
        </a:ln>
        <a:effectLst/>
      </c:spPr>
    </c:plotArea>
    <c:legend>
      <c:legendPos val="r"/>
      <c:layout>
        <c:manualLayout>
          <c:xMode val="edge"/>
          <c:yMode val="edge"/>
          <c:x val="0.81587026044725186"/>
          <c:y val="0.42894811786001391"/>
          <c:w val="0.18412973955274814"/>
          <c:h val="0.25917200298274151"/>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rgbClr val="595959"/>
              </a:solidFill>
              <a:latin typeface="DM Sans" pitchFamily="2" charset="0"/>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es-C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0333775649905"/>
          <c:y val="5.6934978212147297E-2"/>
          <c:w val="0.5325592486078089"/>
          <c:h val="0.88613004357570546"/>
        </c:manualLayout>
      </c:layout>
      <c:doughnutChart>
        <c:varyColors val="1"/>
        <c:ser>
          <c:idx val="0"/>
          <c:order val="0"/>
          <c:spPr>
            <a:ln>
              <a:noFill/>
            </a:ln>
          </c:spPr>
          <c:dPt>
            <c:idx val="0"/>
            <c:bubble3D val="0"/>
            <c:spPr>
              <a:solidFill>
                <a:srgbClr val="FF009D"/>
              </a:solidFill>
              <a:ln w="19050">
                <a:noFill/>
              </a:ln>
              <a:effectLst/>
            </c:spPr>
            <c:extLst>
              <c:ext xmlns:c16="http://schemas.microsoft.com/office/drawing/2014/chart" uri="{C3380CC4-5D6E-409C-BE32-E72D297353CC}">
                <c16:uniqueId val="{00000001-55E6-4046-8C7B-EF308852E572}"/>
              </c:ext>
            </c:extLst>
          </c:dPt>
          <c:dPt>
            <c:idx val="1"/>
            <c:bubble3D val="0"/>
            <c:spPr>
              <a:solidFill>
                <a:srgbClr val="84329B"/>
              </a:solidFill>
              <a:ln w="19050">
                <a:noFill/>
              </a:ln>
              <a:effectLst/>
            </c:spPr>
            <c:extLst>
              <c:ext xmlns:c16="http://schemas.microsoft.com/office/drawing/2014/chart" uri="{C3380CC4-5D6E-409C-BE32-E72D297353CC}">
                <c16:uniqueId val="{00000003-55E6-4046-8C7B-EF308852E57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Feuil1!$A$2:$A$3</c:f>
              <c:strCache>
                <c:ptCount val="2"/>
                <c:pt idx="0">
                  <c:v>Hombre</c:v>
                </c:pt>
                <c:pt idx="1">
                  <c:v>Mujer</c:v>
                </c:pt>
              </c:strCache>
            </c:strRef>
          </c:cat>
          <c:val>
            <c:numRef>
              <c:f>Feuil1!$B$2:$B$3</c:f>
              <c:numCache>
                <c:formatCode>0%</c:formatCode>
                <c:ptCount val="2"/>
                <c:pt idx="0">
                  <c:v>0.48873160956894551</c:v>
                </c:pt>
                <c:pt idx="1">
                  <c:v>0.51126839043105476</c:v>
                </c:pt>
              </c:numCache>
            </c:numRef>
          </c:val>
          <c:extLst>
            <c:ext xmlns:c16="http://schemas.microsoft.com/office/drawing/2014/chart" uri="{C3380CC4-5D6E-409C-BE32-E72D297353CC}">
              <c16:uniqueId val="{00000004-55E6-4046-8C7B-EF308852E572}"/>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72376114273044068"/>
          <c:y val="0.12028340639767596"/>
          <c:w val="0.22495841925400087"/>
          <c:h val="0.2882864514078599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Sí</c:v>
                </c:pt>
              </c:strCache>
            </c:strRef>
          </c:tx>
          <c:spPr>
            <a:solidFill>
              <a:srgbClr val="FF4400"/>
            </a:solidFill>
            <a:ln>
              <a:noFill/>
            </a:ln>
            <a:effectLst/>
          </c:spPr>
          <c:invertIfNegative val="0"/>
          <c:dLbls>
            <c:dLbl>
              <c:idx val="9"/>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4400"/>
                      </a:solidFill>
                      <a:latin typeface="DM Sans" pitchFamily="2" charset="0"/>
                      <a:ea typeface="+mn-ea"/>
                      <a:cs typeface="+mn-cs"/>
                    </a:defRPr>
                  </a:pPr>
                  <a:endParaRPr lang="es-CL"/>
                </a:p>
              </c:txPr>
              <c:showLegendKey val="0"/>
              <c:showVal val="1"/>
              <c:showCatName val="0"/>
              <c:showSerName val="0"/>
              <c:showPercent val="0"/>
              <c:showBubbleSize val="0"/>
              <c:extLst>
                <c:ext xmlns:c16="http://schemas.microsoft.com/office/drawing/2014/chart" uri="{C3380CC4-5D6E-409C-BE32-E72D297353CC}">
                  <c16:uniqueId val="{00000000-E1B9-4757-900E-FFB68D57F2E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4400"/>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Hombre</c:v>
                </c:pt>
                <c:pt idx="1">
                  <c:v>Mujer</c:v>
                </c:pt>
                <c:pt idx="3">
                  <c:v>18-29</c:v>
                </c:pt>
                <c:pt idx="4">
                  <c:v>30-49</c:v>
                </c:pt>
                <c:pt idx="5">
                  <c:v>50++</c:v>
                </c:pt>
                <c:pt idx="7">
                  <c:v>Norte</c:v>
                </c:pt>
                <c:pt idx="8">
                  <c:v>Centro</c:v>
                </c:pt>
                <c:pt idx="9">
                  <c:v>Sur</c:v>
                </c:pt>
                <c:pt idx="10">
                  <c:v>RM</c:v>
                </c:pt>
                <c:pt idx="12">
                  <c:v>ABC1</c:v>
                </c:pt>
                <c:pt idx="13">
                  <c:v>C2</c:v>
                </c:pt>
                <c:pt idx="14">
                  <c:v>C3</c:v>
                </c:pt>
                <c:pt idx="15">
                  <c:v>D/E</c:v>
                </c:pt>
              </c:strCache>
            </c:strRef>
          </c:cat>
          <c:val>
            <c:numRef>
              <c:f>Hoja1!$B$2:$B$17</c:f>
              <c:numCache>
                <c:formatCode>###0.0%</c:formatCode>
                <c:ptCount val="16"/>
                <c:pt idx="0">
                  <c:v>0.72270714228051569</c:v>
                </c:pt>
                <c:pt idx="1">
                  <c:v>0.72713683944378815</c:v>
                </c:pt>
                <c:pt idx="3">
                  <c:v>0.7297216821823248</c:v>
                </c:pt>
                <c:pt idx="4">
                  <c:v>0.68978376281906728</c:v>
                </c:pt>
                <c:pt idx="5">
                  <c:v>0.75676447152150261</c:v>
                </c:pt>
                <c:pt idx="7">
                  <c:v>0.6414243990040015</c:v>
                </c:pt>
                <c:pt idx="8">
                  <c:v>0.67912595509013596</c:v>
                </c:pt>
                <c:pt idx="9">
                  <c:v>0.80683697266232968</c:v>
                </c:pt>
                <c:pt idx="10">
                  <c:v>0.75444759092890012</c:v>
                </c:pt>
                <c:pt idx="12">
                  <c:v>0.79155255638564792</c:v>
                </c:pt>
                <c:pt idx="13">
                  <c:v>0.76909188318633914</c:v>
                </c:pt>
                <c:pt idx="14">
                  <c:v>0.73150590434597451</c:v>
                </c:pt>
                <c:pt idx="15">
                  <c:v>0.6918431736371643</c:v>
                </c:pt>
              </c:numCache>
            </c:numRef>
          </c:val>
          <c:extLst>
            <c:ext xmlns:c16="http://schemas.microsoft.com/office/drawing/2014/chart" uri="{C3380CC4-5D6E-409C-BE32-E72D297353CC}">
              <c16:uniqueId val="{00000000-20BB-48F9-994B-9E48F3AE5050}"/>
            </c:ext>
          </c:extLst>
        </c:ser>
        <c:dLbls>
          <c:showLegendKey val="0"/>
          <c:showVal val="0"/>
          <c:showCatName val="0"/>
          <c:showSerName val="0"/>
          <c:showPercent val="0"/>
          <c:showBubbleSize val="0"/>
        </c:dLbls>
        <c:gapWidth val="219"/>
        <c:axId val="433594383"/>
        <c:axId val="433587727"/>
      </c:barChart>
      <c:catAx>
        <c:axId val="433594383"/>
        <c:scaling>
          <c:orientation val="maxMin"/>
        </c:scaling>
        <c:delete val="0"/>
        <c:axPos val="l"/>
        <c:numFmt formatCode="0.0%"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s-CL"/>
          </a:p>
        </c:txPr>
        <c:crossAx val="433587727"/>
        <c:crosses val="autoZero"/>
        <c:auto val="1"/>
        <c:lblAlgn val="ctr"/>
        <c:lblOffset val="100"/>
        <c:noMultiLvlLbl val="0"/>
      </c:catAx>
      <c:valAx>
        <c:axId val="433587727"/>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33594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0088454560056"/>
          <c:y val="1.2877727315548137E-3"/>
          <c:w val="0.58941362974432721"/>
          <c:h val="0.98073029289271285"/>
        </c:manualLayout>
      </c:layout>
      <c:doughnutChart>
        <c:varyColors val="1"/>
        <c:ser>
          <c:idx val="0"/>
          <c:order val="0"/>
          <c:tx>
            <c:strRef>
              <c:f>Feuil1!$B$1</c:f>
              <c:strCache>
                <c:ptCount val="1"/>
                <c:pt idx="0">
                  <c:v>Ventes</c:v>
                </c:pt>
              </c:strCache>
            </c:strRef>
          </c:tx>
          <c:spPr>
            <a:ln>
              <a:noFill/>
            </a:ln>
          </c:spPr>
          <c:dPt>
            <c:idx val="0"/>
            <c:bubble3D val="0"/>
            <c:spPr>
              <a:solidFill>
                <a:srgbClr val="FF4400"/>
              </a:solidFill>
              <a:ln w="19050">
                <a:noFill/>
              </a:ln>
              <a:effectLst/>
            </c:spPr>
            <c:extLst>
              <c:ext xmlns:c16="http://schemas.microsoft.com/office/drawing/2014/chart" uri="{C3380CC4-5D6E-409C-BE32-E72D297353CC}">
                <c16:uniqueId val="{00000001-332D-4B1D-8F5E-50F2686BDDB9}"/>
              </c:ext>
            </c:extLst>
          </c:dPt>
          <c:dPt>
            <c:idx val="1"/>
            <c:bubble3D val="0"/>
            <c:spPr>
              <a:solidFill>
                <a:schemeClr val="bg2"/>
              </a:solidFill>
              <a:ln w="19050">
                <a:noFill/>
              </a:ln>
              <a:effectLst/>
            </c:spPr>
            <c:extLst>
              <c:ext xmlns:c16="http://schemas.microsoft.com/office/drawing/2014/chart" uri="{C3380CC4-5D6E-409C-BE32-E72D297353CC}">
                <c16:uniqueId val="{00000003-332D-4B1D-8F5E-50F2686BDDB9}"/>
              </c:ext>
            </c:extLst>
          </c:dPt>
          <c:dPt>
            <c:idx val="2"/>
            <c:bubble3D val="0"/>
            <c:spPr>
              <a:solidFill>
                <a:schemeClr val="accent4"/>
              </a:solidFill>
              <a:ln w="19050">
                <a:noFill/>
              </a:ln>
              <a:effectLst/>
            </c:spPr>
            <c:extLst>
              <c:ext xmlns:c16="http://schemas.microsoft.com/office/drawing/2014/chart" uri="{C3380CC4-5D6E-409C-BE32-E72D297353CC}">
                <c16:uniqueId val="{00000005-81FA-4D5B-BF1D-3539101297A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Feuil1!$A$2:$A$4</c:f>
              <c:strCache>
                <c:ptCount val="3"/>
                <c:pt idx="0">
                  <c:v>18 a 29 años</c:v>
                </c:pt>
                <c:pt idx="1">
                  <c:v>30 a 49 años</c:v>
                </c:pt>
                <c:pt idx="2">
                  <c:v>50 años o más</c:v>
                </c:pt>
              </c:strCache>
            </c:strRef>
          </c:cat>
          <c:val>
            <c:numRef>
              <c:f>Feuil1!$B$2:$B$4</c:f>
              <c:numCache>
                <c:formatCode>###0%</c:formatCode>
                <c:ptCount val="3"/>
                <c:pt idx="0">
                  <c:v>0.23399673965386061</c:v>
                </c:pt>
                <c:pt idx="1">
                  <c:v>0.38017872696509175</c:v>
                </c:pt>
                <c:pt idx="2">
                  <c:v>0.38582453338104961</c:v>
                </c:pt>
              </c:numCache>
            </c:numRef>
          </c:val>
          <c:extLst>
            <c:ext xmlns:c16="http://schemas.microsoft.com/office/drawing/2014/chart" uri="{C3380CC4-5D6E-409C-BE32-E72D297353CC}">
              <c16:uniqueId val="{0000000E-332D-4B1D-8F5E-50F2686BDDB9}"/>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73290699236062284"/>
          <c:y val="6.1196152017649379E-2"/>
          <c:w val="0.26310119924904823"/>
          <c:h val="0.75746289864123995"/>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595959"/>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0333775649905"/>
          <c:y val="5.6934978212147297E-2"/>
          <c:w val="0.5325592486078089"/>
          <c:h val="0.88613004357570546"/>
        </c:manualLayout>
      </c:layout>
      <c:doughnutChart>
        <c:varyColors val="1"/>
        <c:ser>
          <c:idx val="0"/>
          <c:order val="0"/>
          <c:spPr>
            <a:ln>
              <a:noFill/>
            </a:ln>
          </c:spPr>
          <c:dPt>
            <c:idx val="0"/>
            <c:bubble3D val="0"/>
            <c:spPr>
              <a:solidFill>
                <a:srgbClr val="FF4400"/>
              </a:solidFill>
              <a:ln w="19050">
                <a:noFill/>
              </a:ln>
              <a:effectLst/>
            </c:spPr>
            <c:extLst>
              <c:ext xmlns:c16="http://schemas.microsoft.com/office/drawing/2014/chart" uri="{C3380CC4-5D6E-409C-BE32-E72D297353CC}">
                <c16:uniqueId val="{00000001-9B3E-D149-9507-61D86A9B5C10}"/>
              </c:ext>
            </c:extLst>
          </c:dPt>
          <c:dPt>
            <c:idx val="1"/>
            <c:bubble3D val="0"/>
            <c:spPr>
              <a:solidFill>
                <a:srgbClr val="84329B"/>
              </a:solidFill>
              <a:ln w="19050">
                <a:noFill/>
              </a:ln>
              <a:effectLst/>
            </c:spPr>
            <c:extLst>
              <c:ext xmlns:c16="http://schemas.microsoft.com/office/drawing/2014/chart" uri="{C3380CC4-5D6E-409C-BE32-E72D297353CC}">
                <c16:uniqueId val="{00000003-9B3E-D149-9507-61D86A9B5C1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Feuil1!$A$2:$A$3</c:f>
              <c:strCache>
                <c:ptCount val="2"/>
                <c:pt idx="0">
                  <c:v>RM</c:v>
                </c:pt>
                <c:pt idx="1">
                  <c:v>Regiones</c:v>
                </c:pt>
              </c:strCache>
            </c:strRef>
          </c:cat>
          <c:val>
            <c:numRef>
              <c:f>Feuil1!$B$2:$B$3</c:f>
              <c:numCache>
                <c:formatCode>0%</c:formatCode>
                <c:ptCount val="2"/>
                <c:pt idx="0">
                  <c:v>0.4230055707447764</c:v>
                </c:pt>
                <c:pt idx="1">
                  <c:v>0.57699442925522615</c:v>
                </c:pt>
              </c:numCache>
            </c:numRef>
          </c:val>
          <c:extLst>
            <c:ext xmlns:c16="http://schemas.microsoft.com/office/drawing/2014/chart" uri="{C3380CC4-5D6E-409C-BE32-E72D297353CC}">
              <c16:uniqueId val="{00000004-9B3E-D149-9507-61D86A9B5C10}"/>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69031748042294905"/>
          <c:y val="0.12028340639767596"/>
          <c:w val="0.23610646250056944"/>
          <c:h val="0.2419137380681656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0333775649905"/>
          <c:y val="5.6934978212147297E-2"/>
          <c:w val="0.5325592486078089"/>
          <c:h val="0.88613004357570546"/>
        </c:manualLayout>
      </c:layout>
      <c:doughnutChart>
        <c:varyColors val="1"/>
        <c:ser>
          <c:idx val="0"/>
          <c:order val="0"/>
          <c:tx>
            <c:strRef>
              <c:f>Feuil1!$B$1</c:f>
              <c:strCache>
                <c:ptCount val="1"/>
                <c:pt idx="0">
                  <c:v>Columna1</c:v>
                </c:pt>
              </c:strCache>
            </c:strRef>
          </c:tx>
          <c:spPr>
            <a:ln>
              <a:noFill/>
            </a:ln>
          </c:spPr>
          <c:dPt>
            <c:idx val="0"/>
            <c:bubble3D val="0"/>
            <c:spPr>
              <a:solidFill>
                <a:srgbClr val="FF4400"/>
              </a:solidFill>
              <a:ln w="19050">
                <a:noFill/>
              </a:ln>
              <a:effectLst/>
            </c:spPr>
            <c:extLst>
              <c:ext xmlns:c16="http://schemas.microsoft.com/office/drawing/2014/chart" uri="{C3380CC4-5D6E-409C-BE32-E72D297353CC}">
                <c16:uniqueId val="{00000001-E58D-485A-B584-4E49B8937643}"/>
              </c:ext>
            </c:extLst>
          </c:dPt>
          <c:dPt>
            <c:idx val="1"/>
            <c:bubble3D val="0"/>
            <c:spPr>
              <a:solidFill>
                <a:srgbClr val="84329B"/>
              </a:solidFill>
              <a:ln w="19050">
                <a:noFill/>
              </a:ln>
              <a:effectLst/>
            </c:spPr>
            <c:extLst>
              <c:ext xmlns:c16="http://schemas.microsoft.com/office/drawing/2014/chart" uri="{C3380CC4-5D6E-409C-BE32-E72D297353CC}">
                <c16:uniqueId val="{00000003-E58D-485A-B584-4E49B8937643}"/>
              </c:ext>
            </c:extLst>
          </c:dPt>
          <c:dPt>
            <c:idx val="2"/>
            <c:bubble3D val="0"/>
            <c:spPr>
              <a:solidFill>
                <a:schemeClr val="accent3"/>
              </a:solidFill>
              <a:ln w="19050">
                <a:noFill/>
              </a:ln>
              <a:effectLst/>
            </c:spPr>
            <c:extLst>
              <c:ext xmlns:c16="http://schemas.microsoft.com/office/drawing/2014/chart" uri="{C3380CC4-5D6E-409C-BE32-E72D297353CC}">
                <c16:uniqueId val="{00000005-855C-4CEA-97BB-E68F16CEBDC3}"/>
              </c:ext>
            </c:extLst>
          </c:dPt>
          <c:dPt>
            <c:idx val="3"/>
            <c:bubble3D val="0"/>
            <c:spPr>
              <a:solidFill>
                <a:schemeClr val="bg1">
                  <a:lumMod val="50000"/>
                </a:schemeClr>
              </a:solidFill>
              <a:ln w="19050">
                <a:noFill/>
              </a:ln>
              <a:effectLst/>
            </c:spPr>
            <c:extLst>
              <c:ext xmlns:c16="http://schemas.microsoft.com/office/drawing/2014/chart" uri="{C3380CC4-5D6E-409C-BE32-E72D297353CC}">
                <c16:uniqueId val="{00000005-E58D-485A-B584-4E49B893764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Feuil1!$A$2:$A$5</c:f>
              <c:strCache>
                <c:ptCount val="4"/>
                <c:pt idx="0">
                  <c:v>ABC1</c:v>
                </c:pt>
                <c:pt idx="1">
                  <c:v>C2</c:v>
                </c:pt>
                <c:pt idx="2">
                  <c:v>C3</c:v>
                </c:pt>
                <c:pt idx="3">
                  <c:v>D/E</c:v>
                </c:pt>
              </c:strCache>
            </c:strRef>
          </c:cat>
          <c:val>
            <c:numRef>
              <c:f>Feuil1!$B$2:$B$5</c:f>
              <c:numCache>
                <c:formatCode>0%</c:formatCode>
                <c:ptCount val="4"/>
                <c:pt idx="0">
                  <c:v>8.0997507009360467E-2</c:v>
                </c:pt>
                <c:pt idx="1">
                  <c:v>0.17685751673093569</c:v>
                </c:pt>
                <c:pt idx="2">
                  <c:v>0.24835291724281069</c:v>
                </c:pt>
                <c:pt idx="3">
                  <c:v>0.4937920590168931</c:v>
                </c:pt>
              </c:numCache>
            </c:numRef>
          </c:val>
          <c:extLst>
            <c:ext xmlns:c16="http://schemas.microsoft.com/office/drawing/2014/chart" uri="{C3380CC4-5D6E-409C-BE32-E72D297353CC}">
              <c16:uniqueId val="{00000004-E58D-485A-B584-4E49B8937643}"/>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72376114273044068"/>
          <c:y val="0.12028340639767596"/>
          <c:w val="0.20266280019307789"/>
          <c:h val="0.431114236702180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85661149825051"/>
          <c:y val="0.10951680111575524"/>
          <c:w val="0.46690757782231346"/>
          <c:h val="0.74677216171854288"/>
        </c:manualLayout>
      </c:layout>
      <c:pieChart>
        <c:varyColors val="1"/>
        <c:ser>
          <c:idx val="0"/>
          <c:order val="0"/>
          <c:tx>
            <c:strRef>
              <c:f>Hoja1!$B$1</c:f>
              <c:strCache>
                <c:ptCount val="1"/>
                <c:pt idx="0">
                  <c:v>Ventas</c:v>
                </c:pt>
              </c:strCache>
            </c:strRef>
          </c:tx>
          <c:explosion val="2"/>
          <c:dPt>
            <c:idx val="0"/>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1-38C8-4C4C-B67D-A23DC9F5DE5F}"/>
              </c:ext>
            </c:extLst>
          </c:dPt>
          <c:dPt>
            <c:idx val="1"/>
            <c:bubble3D val="0"/>
            <c:spPr>
              <a:solidFill>
                <a:srgbClr val="FF4400"/>
              </a:solidFill>
              <a:ln w="19050">
                <a:solidFill>
                  <a:schemeClr val="lt1"/>
                </a:solidFill>
              </a:ln>
              <a:effectLst/>
            </c:spPr>
            <c:extLst>
              <c:ext xmlns:c16="http://schemas.microsoft.com/office/drawing/2014/chart" uri="{C3380CC4-5D6E-409C-BE32-E72D297353CC}">
                <c16:uniqueId val="{00000003-38C8-4C4C-B67D-A23DC9F5DE5F}"/>
              </c:ext>
            </c:extLst>
          </c:dPt>
          <c:dLbls>
            <c:dLbl>
              <c:idx val="0"/>
              <c:layout/>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2">
                          <a:lumMod val="75000"/>
                        </a:schemeClr>
                      </a:solidFill>
                      <a:latin typeface="DM Sans" pitchFamily="2" charset="0"/>
                      <a:ea typeface="+mn-ea"/>
                      <a:cs typeface="+mn-cs"/>
                    </a:defRPr>
                  </a:pPr>
                  <a:endParaRPr lang="es-CL"/>
                </a:p>
              </c:txPr>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8C8-4C4C-B67D-A23DC9F5DE5F}"/>
                </c:ext>
              </c:extLst>
            </c:dLbl>
            <c:dLbl>
              <c:idx val="1"/>
              <c:layout/>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4400"/>
                      </a:solidFill>
                      <a:latin typeface="DM Sans" pitchFamily="2" charset="0"/>
                      <a:ea typeface="+mn-ea"/>
                      <a:cs typeface="+mn-cs"/>
                    </a:defRPr>
                  </a:pPr>
                  <a:endParaRPr lang="es-CL"/>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3089762377121001"/>
                      <c:h val="0.29107843437516934"/>
                    </c:manualLayout>
                  </c15:layout>
                </c:ext>
                <c:ext xmlns:c16="http://schemas.microsoft.com/office/drawing/2014/chart" uri="{C3380CC4-5D6E-409C-BE32-E72D297353CC}">
                  <c16:uniqueId val="{00000003-38C8-4C4C-B67D-A23DC9F5DE5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DM Sans" pitchFamily="2" charset="0"/>
                    <a:ea typeface="+mn-ea"/>
                    <a:cs typeface="+mn-cs"/>
                  </a:defRPr>
                </a:pPr>
                <a:endParaRPr lang="es-CL"/>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Hoja1!$A$2:$A$3</c:f>
              <c:strCache>
                <c:ptCount val="2"/>
                <c:pt idx="0">
                  <c:v>Estaba viendo televisión antes de que comenzara y me quedé pegado</c:v>
                </c:pt>
                <c:pt idx="1">
                  <c:v>La sintonicé especialmente, porque me interesa verla</c:v>
                </c:pt>
              </c:strCache>
            </c:strRef>
          </c:cat>
          <c:val>
            <c:numRef>
              <c:f>Hoja1!$B$2:$B$3</c:f>
              <c:numCache>
                <c:formatCode>###0.0%</c:formatCode>
                <c:ptCount val="2"/>
                <c:pt idx="0">
                  <c:v>0.78309333214099874</c:v>
                </c:pt>
                <c:pt idx="1">
                  <c:v>0.21690666785900292</c:v>
                </c:pt>
              </c:numCache>
            </c:numRef>
          </c:val>
          <c:extLst>
            <c:ext xmlns:c16="http://schemas.microsoft.com/office/drawing/2014/chart" uri="{C3380CC4-5D6E-409C-BE32-E72D297353CC}">
              <c16:uniqueId val="{00000004-38C8-4C4C-B67D-A23DC9F5DE5F}"/>
            </c:ext>
          </c:extLst>
        </c:ser>
        <c:dLbls>
          <c:showLegendKey val="0"/>
          <c:showVal val="0"/>
          <c:showCatName val="0"/>
          <c:showSerName val="0"/>
          <c:showPercent val="0"/>
          <c:showBubbleSize val="0"/>
          <c:showLeaderLines val="0"/>
        </c:dLbls>
        <c:firstSliceAng val="123"/>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Sí</c:v>
                </c:pt>
              </c:strCache>
            </c:strRef>
          </c:tx>
          <c:spPr>
            <a:solidFill>
              <a:srgbClr val="FF4400"/>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4400"/>
                      </a:solidFill>
                      <a:latin typeface="DM Sans" pitchFamily="2" charset="0"/>
                      <a:ea typeface="+mn-ea"/>
                      <a:cs typeface="+mn-cs"/>
                    </a:defRPr>
                  </a:pPr>
                  <a:endParaRPr lang="es-CL"/>
                </a:p>
              </c:txPr>
              <c:showLegendKey val="0"/>
              <c:showVal val="1"/>
              <c:showCatName val="0"/>
              <c:showSerName val="0"/>
              <c:showPercent val="0"/>
              <c:showBubbleSize val="0"/>
              <c:extLst>
                <c:ext xmlns:c16="http://schemas.microsoft.com/office/drawing/2014/chart" uri="{C3380CC4-5D6E-409C-BE32-E72D297353CC}">
                  <c16:uniqueId val="{00000001-42B5-4C33-A4F6-1924BE3FC6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4400"/>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18-29</c:v>
                </c:pt>
                <c:pt idx="1">
                  <c:v>30-49</c:v>
                </c:pt>
                <c:pt idx="2">
                  <c:v>50++</c:v>
                </c:pt>
              </c:strCache>
            </c:strRef>
          </c:cat>
          <c:val>
            <c:numRef>
              <c:f>Hoja1!$B$2:$B$4</c:f>
              <c:numCache>
                <c:formatCode>###0.0%</c:formatCode>
                <c:ptCount val="3"/>
                <c:pt idx="0">
                  <c:v>0.33873956716328502</c:v>
                </c:pt>
                <c:pt idx="1">
                  <c:v>0.18912065262127029</c:v>
                </c:pt>
                <c:pt idx="2">
                  <c:v>0.17061337842270052</c:v>
                </c:pt>
              </c:numCache>
            </c:numRef>
          </c:val>
          <c:extLst>
            <c:ext xmlns:c16="http://schemas.microsoft.com/office/drawing/2014/chart" uri="{C3380CC4-5D6E-409C-BE32-E72D297353CC}">
              <c16:uniqueId val="{00000000-42B5-4C33-A4F6-1924BE3FC6E6}"/>
            </c:ext>
          </c:extLst>
        </c:ser>
        <c:dLbls>
          <c:showLegendKey val="0"/>
          <c:showVal val="0"/>
          <c:showCatName val="0"/>
          <c:showSerName val="0"/>
          <c:showPercent val="0"/>
          <c:showBubbleSize val="0"/>
        </c:dLbls>
        <c:gapWidth val="219"/>
        <c:axId val="433594383"/>
        <c:axId val="433587727"/>
      </c:barChart>
      <c:catAx>
        <c:axId val="433594383"/>
        <c:scaling>
          <c:orientation val="maxMin"/>
        </c:scaling>
        <c:delete val="0"/>
        <c:axPos val="l"/>
        <c:numFmt formatCode="0.0%"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s-CL"/>
          </a:p>
        </c:txPr>
        <c:crossAx val="433587727"/>
        <c:crosses val="autoZero"/>
        <c:auto val="1"/>
        <c:lblAlgn val="ctr"/>
        <c:lblOffset val="100"/>
        <c:noMultiLvlLbl val="0"/>
      </c:catAx>
      <c:valAx>
        <c:axId val="433587727"/>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33594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119117402222"/>
          <c:y val="4.1475876151905622E-2"/>
          <c:w val="0.65403800751067609"/>
          <c:h val="0.91704824769618876"/>
        </c:manualLayout>
      </c:layout>
      <c:barChart>
        <c:barDir val="bar"/>
        <c:grouping val="clustered"/>
        <c:varyColors val="0"/>
        <c:ser>
          <c:idx val="0"/>
          <c:order val="0"/>
          <c:tx>
            <c:strRef>
              <c:f>Hoja1!$B$1</c:f>
              <c:strCache>
                <c:ptCount val="1"/>
                <c:pt idx="0">
                  <c:v>Sí</c:v>
                </c:pt>
              </c:strCache>
            </c:strRef>
          </c:tx>
          <c:spPr>
            <a:solidFill>
              <a:srgbClr val="FF4400"/>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4400"/>
                      </a:solidFill>
                      <a:latin typeface="DM Sans" pitchFamily="2" charset="0"/>
                      <a:ea typeface="+mn-ea"/>
                      <a:cs typeface="+mn-cs"/>
                    </a:defRPr>
                  </a:pPr>
                  <a:endParaRPr lang="es-CL"/>
                </a:p>
              </c:txPr>
              <c:showLegendKey val="0"/>
              <c:showVal val="1"/>
              <c:showCatName val="0"/>
              <c:showSerName val="0"/>
              <c:showPercent val="0"/>
              <c:showBubbleSize val="0"/>
              <c:extLst>
                <c:ext xmlns:c16="http://schemas.microsoft.com/office/drawing/2014/chart" uri="{C3380CC4-5D6E-409C-BE32-E72D297353CC}">
                  <c16:uniqueId val="{00000000-50DF-4571-9F2C-0560EE785E4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4400"/>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18 - 29</c:v>
                </c:pt>
                <c:pt idx="1">
                  <c:v>30 - 49</c:v>
                </c:pt>
                <c:pt idx="2">
                  <c:v>50 +</c:v>
                </c:pt>
              </c:strCache>
            </c:strRef>
          </c:cat>
          <c:val>
            <c:numRef>
              <c:f>Hoja1!$B$2:$B$4</c:f>
              <c:numCache>
                <c:formatCode>###0.0%</c:formatCode>
                <c:ptCount val="3"/>
                <c:pt idx="0">
                  <c:v>0.17973155365092508</c:v>
                </c:pt>
                <c:pt idx="1">
                  <c:v>0.13100000000000001</c:v>
                </c:pt>
                <c:pt idx="2">
                  <c:v>0.13800000000000001</c:v>
                </c:pt>
              </c:numCache>
            </c:numRef>
          </c:val>
          <c:extLst>
            <c:ext xmlns:c16="http://schemas.microsoft.com/office/drawing/2014/chart" uri="{C3380CC4-5D6E-409C-BE32-E72D297353CC}">
              <c16:uniqueId val="{00000001-50DF-4571-9F2C-0560EE785E41}"/>
            </c:ext>
          </c:extLst>
        </c:ser>
        <c:dLbls>
          <c:showLegendKey val="0"/>
          <c:showVal val="0"/>
          <c:showCatName val="0"/>
          <c:showSerName val="0"/>
          <c:showPercent val="0"/>
          <c:showBubbleSize val="0"/>
        </c:dLbls>
        <c:gapWidth val="219"/>
        <c:axId val="433594383"/>
        <c:axId val="433587727"/>
      </c:barChart>
      <c:catAx>
        <c:axId val="433594383"/>
        <c:scaling>
          <c:orientation val="maxMin"/>
        </c:scaling>
        <c:delete val="0"/>
        <c:axPos val="l"/>
        <c:numFmt formatCode="0.0%"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s-CL"/>
          </a:p>
        </c:txPr>
        <c:crossAx val="433587727"/>
        <c:crosses val="autoZero"/>
        <c:auto val="1"/>
        <c:lblAlgn val="ctr"/>
        <c:lblOffset val="100"/>
        <c:noMultiLvlLbl val="0"/>
      </c:catAx>
      <c:valAx>
        <c:axId val="433587727"/>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33594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'Fid% perfil'!$L$69</c:f>
              <c:strCache>
                <c:ptCount val="1"/>
                <c:pt idx="0">
                  <c:v>Primarias 2017</c:v>
                </c:pt>
              </c:strCache>
            </c:strRef>
          </c:tx>
          <c:spPr>
            <a:solidFill>
              <a:srgbClr val="FF4400"/>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rgbClr val="FF4400"/>
                    </a:solidFill>
                    <a:latin typeface="DM Sans" pitchFamily="2"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'Fid% perfil'!$M$68:$R$68</c:f>
              <c:strCache>
                <c:ptCount val="6"/>
                <c:pt idx="0">
                  <c:v>13 a 17</c:v>
                </c:pt>
                <c:pt idx="1">
                  <c:v>18 a 24</c:v>
                </c:pt>
                <c:pt idx="2">
                  <c:v>25 a 34</c:v>
                </c:pt>
                <c:pt idx="3">
                  <c:v>35 a 49</c:v>
                </c:pt>
                <c:pt idx="4">
                  <c:v>50 a 64</c:v>
                </c:pt>
                <c:pt idx="5">
                  <c:v>65 a 99</c:v>
                </c:pt>
              </c:strCache>
            </c:strRef>
          </c:cat>
          <c:val>
            <c:numRef>
              <c:f>'Fid% perfil'!$M$69:$R$69</c:f>
              <c:numCache>
                <c:formatCode>General</c:formatCode>
                <c:ptCount val="6"/>
                <c:pt idx="0">
                  <c:v>77.5</c:v>
                </c:pt>
                <c:pt idx="1">
                  <c:v>82.8</c:v>
                </c:pt>
                <c:pt idx="2">
                  <c:v>81.8</c:v>
                </c:pt>
                <c:pt idx="3">
                  <c:v>77.8</c:v>
                </c:pt>
                <c:pt idx="4">
                  <c:v>80.900000000000006</c:v>
                </c:pt>
                <c:pt idx="5">
                  <c:v>79.900000000000006</c:v>
                </c:pt>
              </c:numCache>
            </c:numRef>
          </c:val>
          <c:extLst>
            <c:ext xmlns:c16="http://schemas.microsoft.com/office/drawing/2014/chart" uri="{C3380CC4-5D6E-409C-BE32-E72D297353CC}">
              <c16:uniqueId val="{00000000-B13A-4E11-924F-BA8FC3905973}"/>
            </c:ext>
          </c:extLst>
        </c:ser>
        <c:ser>
          <c:idx val="1"/>
          <c:order val="1"/>
          <c:tx>
            <c:strRef>
              <c:f>'Fid% perfil'!$L$70</c:f>
              <c:strCache>
                <c:ptCount val="1"/>
                <c:pt idx="0">
                  <c:v>Primarias 2021</c:v>
                </c:pt>
              </c:strCache>
            </c:strRef>
          </c:tx>
          <c:spPr>
            <a:solidFill>
              <a:srgbClr val="5B008F"/>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rgbClr val="5B008F"/>
                    </a:solidFill>
                    <a:latin typeface="DM Sans" pitchFamily="2"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'Fid% perfil'!$M$68:$R$68</c:f>
              <c:strCache>
                <c:ptCount val="6"/>
                <c:pt idx="0">
                  <c:v>13 a 17</c:v>
                </c:pt>
                <c:pt idx="1">
                  <c:v>18 a 24</c:v>
                </c:pt>
                <c:pt idx="2">
                  <c:v>25 a 34</c:v>
                </c:pt>
                <c:pt idx="3">
                  <c:v>35 a 49</c:v>
                </c:pt>
                <c:pt idx="4">
                  <c:v>50 a 64</c:v>
                </c:pt>
                <c:pt idx="5">
                  <c:v>65 a 99</c:v>
                </c:pt>
              </c:strCache>
            </c:strRef>
          </c:cat>
          <c:val>
            <c:numRef>
              <c:f>'Fid% perfil'!$M$70:$R$70</c:f>
              <c:numCache>
                <c:formatCode>General</c:formatCode>
                <c:ptCount val="6"/>
                <c:pt idx="0">
                  <c:v>81.900000000000006</c:v>
                </c:pt>
                <c:pt idx="1">
                  <c:v>85.1</c:v>
                </c:pt>
                <c:pt idx="2">
                  <c:v>82.6</c:v>
                </c:pt>
                <c:pt idx="3">
                  <c:v>78.7</c:v>
                </c:pt>
                <c:pt idx="4">
                  <c:v>77.5</c:v>
                </c:pt>
                <c:pt idx="5">
                  <c:v>79.400000000000006</c:v>
                </c:pt>
              </c:numCache>
            </c:numRef>
          </c:val>
          <c:extLst>
            <c:ext xmlns:c16="http://schemas.microsoft.com/office/drawing/2014/chart" uri="{C3380CC4-5D6E-409C-BE32-E72D297353CC}">
              <c16:uniqueId val="{00000001-B13A-4E11-924F-BA8FC3905973}"/>
            </c:ext>
          </c:extLst>
        </c:ser>
        <c:dLbls>
          <c:dLblPos val="outEnd"/>
          <c:showLegendKey val="0"/>
          <c:showVal val="1"/>
          <c:showCatName val="0"/>
          <c:showSerName val="0"/>
          <c:showPercent val="0"/>
          <c:showBubbleSize val="0"/>
        </c:dLbls>
        <c:gapWidth val="444"/>
        <c:overlap val="-90"/>
        <c:axId val="762596735"/>
        <c:axId val="762602143"/>
      </c:barChart>
      <c:catAx>
        <c:axId val="7625967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Arial Narrow" panose="020B0606020202030204" pitchFamily="34" charset="0"/>
                <a:ea typeface="+mn-ea"/>
                <a:cs typeface="+mn-cs"/>
              </a:defRPr>
            </a:pPr>
            <a:endParaRPr lang="es-CL"/>
          </a:p>
        </c:txPr>
        <c:crossAx val="762602143"/>
        <c:crosses val="autoZero"/>
        <c:auto val="1"/>
        <c:lblAlgn val="ctr"/>
        <c:lblOffset val="100"/>
        <c:noMultiLvlLbl val="0"/>
      </c:catAx>
      <c:valAx>
        <c:axId val="762602143"/>
        <c:scaling>
          <c:orientation val="minMax"/>
          <c:min val="0"/>
        </c:scaling>
        <c:delete val="1"/>
        <c:axPos val="l"/>
        <c:numFmt formatCode="General" sourceLinked="1"/>
        <c:majorTickMark val="out"/>
        <c:minorTickMark val="none"/>
        <c:tickLblPos val="nextTo"/>
        <c:crossAx val="762596735"/>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s-CL"/>
        </a:p>
      </c:txPr>
    </c:legend>
    <c:plotVisOnly val="1"/>
    <c:dispBlanksAs val="gap"/>
    <c:showDLblsOverMax val="0"/>
  </c:chart>
  <c:spPr>
    <a:noFill/>
    <a:ln>
      <a:noFill/>
    </a:ln>
    <a:effectLst/>
  </c:spPr>
  <c:txPr>
    <a:bodyPr/>
    <a:lstStyle/>
    <a:p>
      <a:pPr>
        <a:defRPr sz="1050">
          <a:latin typeface="Arial Narrow" panose="020B0606020202030204" pitchFamily="34" charset="0"/>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explosion val="2"/>
          <c:dPt>
            <c:idx val="0"/>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1-74A7-40D5-BCD0-FD852543D677}"/>
              </c:ext>
            </c:extLst>
          </c:dPt>
          <c:dPt>
            <c:idx val="1"/>
            <c:bubble3D val="0"/>
            <c:spPr>
              <a:solidFill>
                <a:srgbClr val="5B008F"/>
              </a:solidFill>
              <a:ln w="19050">
                <a:solidFill>
                  <a:schemeClr val="lt1"/>
                </a:solidFill>
              </a:ln>
              <a:effectLst/>
            </c:spPr>
            <c:extLst>
              <c:ext xmlns:c16="http://schemas.microsoft.com/office/drawing/2014/chart" uri="{C3380CC4-5D6E-409C-BE32-E72D297353CC}">
                <c16:uniqueId val="{00000003-74A7-40D5-BCD0-FD852543D677}"/>
              </c:ext>
            </c:extLst>
          </c:dPt>
          <c:dLbls>
            <c:dLbl>
              <c:idx val="0"/>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DM Sans" pitchFamily="2" charset="0"/>
                      <a:ea typeface="+mn-ea"/>
                      <a:cs typeface="+mn-cs"/>
                    </a:defRPr>
                  </a:pPr>
                  <a:endParaRPr lang="es-CL"/>
                </a:p>
              </c:txPr>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4A7-40D5-BCD0-FD852543D677}"/>
                </c:ext>
              </c:extLst>
            </c:dLbl>
            <c:dLbl>
              <c:idx val="1"/>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5B008F"/>
                      </a:solidFill>
                      <a:latin typeface="DM Sans" pitchFamily="2" charset="0"/>
                      <a:ea typeface="+mn-ea"/>
                      <a:cs typeface="+mn-cs"/>
                    </a:defRPr>
                  </a:pPr>
                  <a:endParaRPr lang="es-CL"/>
                </a:p>
              </c:txPr>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4A7-40D5-BCD0-FD852543D67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DM Sans" pitchFamily="2" charset="0"/>
                    <a:ea typeface="+mn-ea"/>
                    <a:cs typeface="+mn-cs"/>
                  </a:defRPr>
                </a:pPr>
                <a:endParaRPr lang="es-CL"/>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0.72</c:v>
                </c:pt>
                <c:pt idx="1">
                  <c:v>0.28000000000000003</c:v>
                </c:pt>
              </c:numCache>
            </c:numRef>
          </c:val>
          <c:extLst>
            <c:ext xmlns:c16="http://schemas.microsoft.com/office/drawing/2014/chart" uri="{C3380CC4-5D6E-409C-BE32-E72D297353CC}">
              <c16:uniqueId val="{00000004-74A7-40D5-BCD0-FD852543D677}"/>
            </c:ext>
          </c:extLst>
        </c:ser>
        <c:dLbls>
          <c:showLegendKey val="0"/>
          <c:showVal val="0"/>
          <c:showCatName val="0"/>
          <c:showSerName val="0"/>
          <c:showPercent val="0"/>
          <c:showBubbleSize val="0"/>
          <c:showLeaderLines val="1"/>
        </c:dLbls>
        <c:firstSliceAng val="132"/>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Nove</c:v>
                </c:pt>
              </c:strCache>
            </c:strRef>
          </c:tx>
          <c:spPr>
            <a:solidFill>
              <a:srgbClr val="5B008F"/>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B008F"/>
                      </a:solidFill>
                      <a:latin typeface="DM Sans" pitchFamily="2" charset="0"/>
                      <a:ea typeface="+mn-ea"/>
                      <a:cs typeface="+mn-cs"/>
                    </a:defRPr>
                  </a:pPr>
                  <a:endParaRPr lang="es-CL"/>
                </a:p>
              </c:txPr>
              <c:showLegendKey val="0"/>
              <c:showVal val="1"/>
              <c:showCatName val="0"/>
              <c:showSerName val="0"/>
              <c:showPercent val="0"/>
              <c:showBubbleSize val="0"/>
              <c:extLst>
                <c:ext xmlns:c16="http://schemas.microsoft.com/office/drawing/2014/chart" uri="{C3380CC4-5D6E-409C-BE32-E72D297353CC}">
                  <c16:uniqueId val="{00000000-76E8-469B-9980-84D8A1175D1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5B008F"/>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No me interesaba</c:v>
                </c:pt>
                <c:pt idx="1">
                  <c:v>No supe que la estaban dando</c:v>
                </c:pt>
                <c:pt idx="2">
                  <c:v>Me interesaba, pero no pude verla</c:v>
                </c:pt>
              </c:strCache>
            </c:strRef>
          </c:cat>
          <c:val>
            <c:numRef>
              <c:f>Hoja1!$B$2:$B$4</c:f>
              <c:numCache>
                <c:formatCode>###0%</c:formatCode>
                <c:ptCount val="3"/>
                <c:pt idx="0">
                  <c:v>0.46627976163524559</c:v>
                </c:pt>
                <c:pt idx="1">
                  <c:v>0.30833860593653045</c:v>
                </c:pt>
                <c:pt idx="2">
                  <c:v>0.22538163242822432</c:v>
                </c:pt>
              </c:numCache>
            </c:numRef>
          </c:val>
          <c:extLst>
            <c:ext xmlns:c16="http://schemas.microsoft.com/office/drawing/2014/chart" uri="{C3380CC4-5D6E-409C-BE32-E72D297353CC}">
              <c16:uniqueId val="{00000001-76E8-469B-9980-84D8A1175D12}"/>
            </c:ext>
          </c:extLst>
        </c:ser>
        <c:dLbls>
          <c:showLegendKey val="0"/>
          <c:showVal val="0"/>
          <c:showCatName val="0"/>
          <c:showSerName val="0"/>
          <c:showPercent val="0"/>
          <c:showBubbleSize val="0"/>
        </c:dLbls>
        <c:gapWidth val="219"/>
        <c:axId val="433594383"/>
        <c:axId val="433587727"/>
      </c:barChart>
      <c:catAx>
        <c:axId val="433594383"/>
        <c:scaling>
          <c:orientation val="maxMin"/>
        </c:scaling>
        <c:delete val="0"/>
        <c:axPos val="l"/>
        <c:numFmt formatCode="0.0%"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s-CL"/>
          </a:p>
        </c:txPr>
        <c:crossAx val="433587727"/>
        <c:crosses val="autoZero"/>
        <c:auto val="1"/>
        <c:lblAlgn val="ctr"/>
        <c:lblOffset val="100"/>
        <c:noMultiLvlLbl val="0"/>
      </c:catAx>
      <c:valAx>
        <c:axId val="433587727"/>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33594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91897006344932"/>
          <c:y val="4.1475876151905622E-2"/>
          <c:w val="0.46722532051036647"/>
          <c:h val="0.91704824769618876"/>
        </c:manualLayout>
      </c:layout>
      <c:barChart>
        <c:barDir val="bar"/>
        <c:grouping val="clustered"/>
        <c:varyColors val="0"/>
        <c:ser>
          <c:idx val="0"/>
          <c:order val="0"/>
          <c:tx>
            <c:strRef>
              <c:f>Hoja1!$B$1</c:f>
              <c:strCache>
                <c:ptCount val="1"/>
                <c:pt idx="0">
                  <c:v>50 +</c:v>
                </c:pt>
              </c:strCache>
            </c:strRef>
          </c:tx>
          <c:spPr>
            <a:solidFill>
              <a:srgbClr val="5B008F"/>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B008F"/>
                      </a:solidFill>
                      <a:latin typeface="DM Sans" pitchFamily="2" charset="0"/>
                      <a:ea typeface="+mn-ea"/>
                      <a:cs typeface="+mn-cs"/>
                    </a:defRPr>
                  </a:pPr>
                  <a:endParaRPr lang="es-CL"/>
                </a:p>
              </c:txPr>
              <c:showLegendKey val="0"/>
              <c:showVal val="1"/>
              <c:showCatName val="0"/>
              <c:showSerName val="0"/>
              <c:showPercent val="0"/>
              <c:showBubbleSize val="0"/>
              <c:extLst>
                <c:ext xmlns:c16="http://schemas.microsoft.com/office/drawing/2014/chart" uri="{C3380CC4-5D6E-409C-BE32-E72D297353CC}">
                  <c16:uniqueId val="{00000000-3BBA-4129-B236-8BC89584016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5B008F"/>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No me interesaba</c:v>
                </c:pt>
                <c:pt idx="1">
                  <c:v>Me interesaba, pero no pude verla</c:v>
                </c:pt>
                <c:pt idx="2">
                  <c:v>No supe que la estaban dando</c:v>
                </c:pt>
              </c:strCache>
            </c:strRef>
          </c:cat>
          <c:val>
            <c:numRef>
              <c:f>Hoja1!$B$2:$B$4</c:f>
              <c:numCache>
                <c:formatCode>###0%</c:formatCode>
                <c:ptCount val="3"/>
                <c:pt idx="0">
                  <c:v>0.65783423418941789</c:v>
                </c:pt>
                <c:pt idx="1">
                  <c:v>0.1550525477543267</c:v>
                </c:pt>
                <c:pt idx="2">
                  <c:v>0.18711321805625503</c:v>
                </c:pt>
              </c:numCache>
            </c:numRef>
          </c:val>
          <c:extLst>
            <c:ext xmlns:c16="http://schemas.microsoft.com/office/drawing/2014/chart" uri="{C3380CC4-5D6E-409C-BE32-E72D297353CC}">
              <c16:uniqueId val="{00000001-3BBA-4129-B236-8BC895840169}"/>
            </c:ext>
          </c:extLst>
        </c:ser>
        <c:ser>
          <c:idx val="1"/>
          <c:order val="1"/>
          <c:tx>
            <c:strRef>
              <c:f>Hoja1!$C$1</c:f>
              <c:strCache>
                <c:ptCount val="1"/>
                <c:pt idx="0">
                  <c:v>30 - 39</c:v>
                </c:pt>
              </c:strCache>
            </c:strRef>
          </c:tx>
          <c:spPr>
            <a:solidFill>
              <a:srgbClr val="FF44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4400"/>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No me interesaba</c:v>
                </c:pt>
                <c:pt idx="1">
                  <c:v>Me interesaba, pero no pude verla</c:v>
                </c:pt>
                <c:pt idx="2">
                  <c:v>No supe que la estaban dando</c:v>
                </c:pt>
              </c:strCache>
            </c:strRef>
          </c:cat>
          <c:val>
            <c:numRef>
              <c:f>Hoja1!$C$2:$C$4</c:f>
              <c:numCache>
                <c:formatCode>###0%</c:formatCode>
                <c:ptCount val="3"/>
                <c:pt idx="0">
                  <c:v>0.34286967113530975</c:v>
                </c:pt>
                <c:pt idx="1">
                  <c:v>0.30711218254240652</c:v>
                </c:pt>
                <c:pt idx="2">
                  <c:v>0.35001814632228401</c:v>
                </c:pt>
              </c:numCache>
            </c:numRef>
          </c:val>
          <c:extLst>
            <c:ext xmlns:c16="http://schemas.microsoft.com/office/drawing/2014/chart" uri="{C3380CC4-5D6E-409C-BE32-E72D297353CC}">
              <c16:uniqueId val="{00000002-3BBA-4129-B236-8BC895840169}"/>
            </c:ext>
          </c:extLst>
        </c:ser>
        <c:ser>
          <c:idx val="2"/>
          <c:order val="2"/>
          <c:tx>
            <c:strRef>
              <c:f>Hoja1!$D$1</c:f>
              <c:strCache>
                <c:ptCount val="1"/>
                <c:pt idx="0">
                  <c:v>18 - 29</c:v>
                </c:pt>
              </c:strCache>
            </c:strRef>
          </c:tx>
          <c:spPr>
            <a:solidFill>
              <a:srgbClr val="FF00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9D"/>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No me interesaba</c:v>
                </c:pt>
                <c:pt idx="1">
                  <c:v>Me interesaba, pero no pude verla</c:v>
                </c:pt>
                <c:pt idx="2">
                  <c:v>No supe que la estaban dando</c:v>
                </c:pt>
              </c:strCache>
            </c:strRef>
          </c:cat>
          <c:val>
            <c:numRef>
              <c:f>Hoja1!$D$2:$D$4</c:f>
              <c:numCache>
                <c:formatCode>###0%</c:formatCode>
                <c:ptCount val="3"/>
                <c:pt idx="0">
                  <c:v>0.41217247858990552</c:v>
                </c:pt>
                <c:pt idx="1">
                  <c:v>0.17733004579684433</c:v>
                </c:pt>
                <c:pt idx="2">
                  <c:v>0.41049747561325128</c:v>
                </c:pt>
              </c:numCache>
            </c:numRef>
          </c:val>
          <c:extLst>
            <c:ext xmlns:c16="http://schemas.microsoft.com/office/drawing/2014/chart" uri="{C3380CC4-5D6E-409C-BE32-E72D297353CC}">
              <c16:uniqueId val="{00000003-3BBA-4129-B236-8BC895840169}"/>
            </c:ext>
          </c:extLst>
        </c:ser>
        <c:dLbls>
          <c:showLegendKey val="0"/>
          <c:showVal val="0"/>
          <c:showCatName val="0"/>
          <c:showSerName val="0"/>
          <c:showPercent val="0"/>
          <c:showBubbleSize val="0"/>
        </c:dLbls>
        <c:gapWidth val="219"/>
        <c:axId val="433594383"/>
        <c:axId val="433587727"/>
      </c:barChart>
      <c:catAx>
        <c:axId val="433594383"/>
        <c:scaling>
          <c:orientation val="maxMin"/>
        </c:scaling>
        <c:delete val="0"/>
        <c:axPos val="l"/>
        <c:numFmt formatCode="0.0%"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M Sans" pitchFamily="2" charset="0"/>
                <a:ea typeface="+mn-ea"/>
                <a:cs typeface="+mn-cs"/>
              </a:defRPr>
            </a:pPr>
            <a:endParaRPr lang="es-CL"/>
          </a:p>
        </c:txPr>
        <c:crossAx val="433587727"/>
        <c:crosses val="autoZero"/>
        <c:auto val="1"/>
        <c:lblAlgn val="ctr"/>
        <c:lblOffset val="100"/>
        <c:noMultiLvlLbl val="0"/>
      </c:catAx>
      <c:valAx>
        <c:axId val="433587727"/>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33594383"/>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8.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4713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a:p>
        </p:txBody>
      </p:sp>
    </p:spTree>
    <p:extLst>
      <p:ext uri="{BB962C8B-B14F-4D97-AF65-F5344CB8AC3E}">
        <p14:creationId xmlns:p14="http://schemas.microsoft.com/office/powerpoint/2010/main" val="30884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04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5688680" cy="2901060"/>
          </a:xfrm>
        </p:spPr>
        <p:txBody>
          <a:bodyPr>
            <a:noAutofit/>
          </a:bodyPr>
          <a:lstStyle>
            <a:lvl1pPr>
              <a:spcBef>
                <a:spcPts val="1350"/>
              </a:spcBef>
              <a:defRPr sz="1200">
                <a:solidFill>
                  <a:schemeClr val="tx1"/>
                </a:solidFill>
              </a:defRPr>
            </a:lvl1pPr>
            <a:lvl2pPr>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303590" y="1026448"/>
            <a:ext cx="1772455" cy="357775"/>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303590" y="4306738"/>
            <a:ext cx="8597563" cy="290819"/>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‹Nº›</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fr-FR" dirty="0"/>
              <a:t>TITLE OF THE SLIDE</a:t>
            </a:r>
          </a:p>
        </p:txBody>
      </p:sp>
    </p:spTree>
    <p:extLst>
      <p:ext uri="{BB962C8B-B14F-4D97-AF65-F5344CB8AC3E}">
        <p14:creationId xmlns:p14="http://schemas.microsoft.com/office/powerpoint/2010/main" val="205291685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06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8" name="Text Placeholder 5">
            <a:extLst>
              <a:ext uri="{FF2B5EF4-FFF2-40B4-BE49-F238E27FC236}">
                <a16:creationId xmlns:a16="http://schemas.microsoft.com/office/drawing/2014/main" id="{1FF10C85-C858-42F2-83FC-085ECE0AD8C3}"/>
              </a:ext>
            </a:extLst>
          </p:cNvPr>
          <p:cNvSpPr>
            <a:spLocks noGrp="1"/>
          </p:cNvSpPr>
          <p:nvPr>
            <p:ph type="body" sz="quarter" idx="15" hasCustomPrompt="1"/>
          </p:nvPr>
        </p:nvSpPr>
        <p:spPr>
          <a:xfrm>
            <a:off x="303590" y="1026448"/>
            <a:ext cx="1772455" cy="357775"/>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303590" y="4306738"/>
            <a:ext cx="8597563" cy="290819"/>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2965360540"/>
      </p:ext>
    </p:extLst>
  </p:cSld>
  <p:clrMapOvr>
    <a:masterClrMapping/>
  </p:clrMapOvr>
  <p:extLst mod="1">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08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‹Nº›</a:t>
            </a:fld>
            <a:r>
              <a:rPr lang="en-GB"/>
              <a:t> ‒ </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303590" y="4306738"/>
            <a:ext cx="8597563" cy="290819"/>
          </a:xfrm>
          <a:prstGeom prst="rect">
            <a:avLst/>
          </a:prstGeo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a:t>Sources:</a:t>
            </a:r>
          </a:p>
        </p:txBody>
      </p:sp>
      <p:sp>
        <p:nvSpPr>
          <p:cNvPr id="10" name="Text Placeholder 5">
            <a:extLst>
              <a:ext uri="{FF2B5EF4-FFF2-40B4-BE49-F238E27FC236}">
                <a16:creationId xmlns:a16="http://schemas.microsoft.com/office/drawing/2014/main" id="{45D7D27C-78A9-42B0-BF87-F097DEF202C2}"/>
              </a:ext>
            </a:extLst>
          </p:cNvPr>
          <p:cNvSpPr>
            <a:spLocks noGrp="1"/>
          </p:cNvSpPr>
          <p:nvPr>
            <p:ph type="body" sz="quarter" idx="15" hasCustomPrompt="1"/>
          </p:nvPr>
        </p:nvSpPr>
        <p:spPr>
          <a:xfrm>
            <a:off x="305527" y="1026448"/>
            <a:ext cx="1772455" cy="357775"/>
          </a:xfrm>
          <a:prstGeom prst="rect">
            <a:avLst/>
          </a:prstGeom>
          <a:noFill/>
        </p:spPr>
        <p:txBody>
          <a:bodyPr wrap="none" lIns="72000" rIns="72000" bIns="0">
            <a:spAutoFit/>
          </a:bodyPr>
          <a:lstStyle>
            <a:lvl1pPr marL="0" indent="0">
              <a:buNone/>
              <a:defRPr sz="1500">
                <a:solidFill>
                  <a:schemeClr val="bg1"/>
                </a:solidFill>
              </a:defRPr>
            </a:lvl1pPr>
          </a:lstStyle>
          <a:p>
            <a:pPr lvl="0"/>
            <a:r>
              <a:rPr lang="en-GB"/>
              <a:t>Subtitle of the slide</a:t>
            </a:r>
          </a:p>
        </p:txBody>
      </p:sp>
    </p:spTree>
    <p:extLst>
      <p:ext uri="{BB962C8B-B14F-4D97-AF65-F5344CB8AC3E}">
        <p14:creationId xmlns:p14="http://schemas.microsoft.com/office/powerpoint/2010/main" val="780835554"/>
      </p:ext>
    </p:extLst>
  </p:cSld>
  <p:clrMapOvr>
    <a:masterClrMapping/>
  </p:clrMapOvr>
  <p:extLst>
    <p:ext uri="{DCECCB84-F9BA-43D5-87BE-67443E8EF086}">
      <p15:sldGuideLst xmlns:p15="http://schemas.microsoft.com/office/powerpoint/2012/main">
        <p15:guide id="1" pos="247">
          <p15:clr>
            <a:srgbClr val="F26B43"/>
          </p15:clr>
        </p15:guide>
        <p15:guide id="2" pos="7423">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3.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image" Target="../media/image7.png"/><Relationship Id="rId2" Type="http://schemas.openxmlformats.org/officeDocument/2006/relationships/chart" Target="../charts/chart19.xml"/><Relationship Id="rId1" Type="http://schemas.openxmlformats.org/officeDocument/2006/relationships/slideLayout" Target="../slideLayouts/slideLayout1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4365001" y="152401"/>
            <a:ext cx="295275" cy="323850"/>
          </a:xfrm>
          <a:prstGeom prst="rect">
            <a:avLst/>
          </a:prstGeom>
          <a:noFill/>
          <a:ln>
            <a:noFill/>
          </a:ln>
        </p:spPr>
      </p:pic>
      <p:sp>
        <p:nvSpPr>
          <p:cNvPr id="3" name="Título 2"/>
          <p:cNvSpPr>
            <a:spLocks noGrp="1"/>
          </p:cNvSpPr>
          <p:nvPr>
            <p:ph type="title"/>
          </p:nvPr>
        </p:nvSpPr>
        <p:spPr>
          <a:xfrm>
            <a:off x="0" y="1820662"/>
            <a:ext cx="9144000" cy="1695451"/>
          </a:xfrm>
        </p:spPr>
        <p:txBody>
          <a:bodyPr spcFirstLastPara="1" wrap="none" lIns="0" tIns="0" rIns="0" bIns="0" anchor="t" anchorCtr="0">
            <a:normAutofit/>
          </a:bodyPr>
          <a:lstStyle/>
          <a:p>
            <a:pPr algn="ctr"/>
            <a:r>
              <a:rPr lang="es-CL" b="1" cap="small" dirty="0" smtClean="0">
                <a:solidFill>
                  <a:schemeClr val="tx1">
                    <a:lumMod val="65000"/>
                    <a:lumOff val="35000"/>
                  </a:schemeClr>
                </a:solidFill>
                <a:latin typeface="DM Sans" pitchFamily="2" charset="77"/>
                <a:cs typeface="Arial" panose="020B0604020202020204" pitchFamily="34" charset="0"/>
              </a:rPr>
              <a:t>FRANJA ELECTORAL </a:t>
            </a:r>
            <a:br>
              <a:rPr lang="es-CL" b="1" cap="small" dirty="0" smtClean="0">
                <a:solidFill>
                  <a:schemeClr val="tx1">
                    <a:lumMod val="65000"/>
                    <a:lumOff val="35000"/>
                  </a:schemeClr>
                </a:solidFill>
                <a:latin typeface="DM Sans" pitchFamily="2" charset="77"/>
                <a:cs typeface="Arial" panose="020B0604020202020204" pitchFamily="34" charset="0"/>
              </a:rPr>
            </a:br>
            <a:r>
              <a:rPr lang="es-CL" b="1" cap="small" dirty="0" smtClean="0">
                <a:solidFill>
                  <a:schemeClr val="tx1">
                    <a:lumMod val="65000"/>
                    <a:lumOff val="35000"/>
                  </a:schemeClr>
                </a:solidFill>
                <a:latin typeface="DM Sans" pitchFamily="2" charset="77"/>
                <a:cs typeface="Arial" panose="020B0604020202020204" pitchFamily="34" charset="0"/>
              </a:rPr>
              <a:t>PRIMARIAS PRESIDENCIALES</a:t>
            </a:r>
            <a:br>
              <a:rPr lang="es-CL" b="1" cap="small" dirty="0" smtClean="0">
                <a:solidFill>
                  <a:schemeClr val="tx1">
                    <a:lumMod val="65000"/>
                    <a:lumOff val="35000"/>
                  </a:schemeClr>
                </a:solidFill>
                <a:latin typeface="DM Sans" pitchFamily="2" charset="77"/>
                <a:cs typeface="Arial" panose="020B0604020202020204" pitchFamily="34" charset="0"/>
              </a:rPr>
            </a:br>
            <a:r>
              <a:rPr lang="es-CL" sz="2400" b="1" cap="small" dirty="0">
                <a:solidFill>
                  <a:schemeClr val="tx2">
                    <a:lumMod val="50000"/>
                  </a:schemeClr>
                </a:solidFill>
                <a:latin typeface="DM Sans" pitchFamily="2" charset="77"/>
                <a:cs typeface="Arial" panose="020B0604020202020204" pitchFamily="34" charset="0"/>
              </a:rPr>
              <a:t/>
            </a:r>
            <a:br>
              <a:rPr lang="es-CL" sz="2400" b="1" cap="small" dirty="0">
                <a:solidFill>
                  <a:schemeClr val="tx2">
                    <a:lumMod val="50000"/>
                  </a:schemeClr>
                </a:solidFill>
                <a:latin typeface="DM Sans" pitchFamily="2" charset="77"/>
                <a:cs typeface="Arial" panose="020B0604020202020204" pitchFamily="34" charset="0"/>
              </a:rPr>
            </a:br>
            <a:r>
              <a:rPr lang="es-CL" sz="2400" b="1" cap="small" dirty="0" smtClean="0">
                <a:solidFill>
                  <a:schemeClr val="bg1"/>
                </a:solidFill>
                <a:highlight>
                  <a:srgbClr val="5B008F"/>
                </a:highlight>
                <a:latin typeface="DM Sans" pitchFamily="2" charset="77"/>
                <a:cs typeface="Arial" panose="020B0604020202020204" pitchFamily="34" charset="0"/>
              </a:rPr>
              <a:t>ENCUESTA DE EVALUACIÓN</a:t>
            </a:r>
            <a:endParaRPr lang="es-CL" sz="2400" b="1" cap="small" dirty="0">
              <a:solidFill>
                <a:schemeClr val="bg1"/>
              </a:solidFill>
              <a:highlight>
                <a:srgbClr val="5B008F"/>
              </a:highlight>
              <a:latin typeface="DM Sans" pitchFamily="2" charset="77"/>
              <a:cs typeface="Arial" panose="020B0604020202020204" pitchFamily="34" charset="0"/>
            </a:endParaRPr>
          </a:p>
        </p:txBody>
      </p:sp>
      <p:sp>
        <p:nvSpPr>
          <p:cNvPr id="9" name="CuadroTexto 8"/>
          <p:cNvSpPr txBox="1"/>
          <p:nvPr/>
        </p:nvSpPr>
        <p:spPr>
          <a:xfrm>
            <a:off x="3103561" y="4283265"/>
            <a:ext cx="2956259" cy="253916"/>
          </a:xfrm>
          <a:prstGeom prst="rect">
            <a:avLst/>
          </a:prstGeom>
          <a:noFill/>
        </p:spPr>
        <p:txBody>
          <a:bodyPr wrap="none" rtlCol="0">
            <a:spAutoFit/>
          </a:bodyPr>
          <a:lstStyle/>
          <a:p>
            <a:pPr algn="ctr"/>
            <a:r>
              <a:rPr lang="es-CL" sz="1050" b="1" dirty="0">
                <a:solidFill>
                  <a:srgbClr val="5B008F"/>
                </a:solidFill>
                <a:latin typeface="DM Sans" panose="020B0604020202020204" charset="0"/>
              </a:rPr>
              <a:t>Departamento de Estudios  </a:t>
            </a:r>
            <a:r>
              <a:rPr lang="es-CL" sz="1050" b="1" dirty="0">
                <a:solidFill>
                  <a:srgbClr val="FF4400"/>
                </a:solidFill>
                <a:latin typeface="DM Sans" panose="020B0604020202020204" charset="0"/>
              </a:rPr>
              <a:t>I</a:t>
            </a:r>
            <a:r>
              <a:rPr lang="es-CL" sz="1050" dirty="0">
                <a:solidFill>
                  <a:schemeClr val="tx1">
                    <a:lumMod val="85000"/>
                    <a:lumOff val="15000"/>
                  </a:schemeClr>
                </a:solidFill>
                <a:latin typeface="DM Sans" panose="020B0604020202020204" charset="0"/>
              </a:rPr>
              <a:t>  </a:t>
            </a:r>
            <a:r>
              <a:rPr lang="es-CL" sz="1050" dirty="0" smtClean="0">
                <a:solidFill>
                  <a:schemeClr val="tx1">
                    <a:lumMod val="65000"/>
                    <a:lumOff val="35000"/>
                  </a:schemeClr>
                </a:solidFill>
                <a:latin typeface="DM Sans" panose="020B0604020202020204" charset="0"/>
              </a:rPr>
              <a:t>Julio </a:t>
            </a:r>
            <a:r>
              <a:rPr lang="es-CL" sz="1050" dirty="0">
                <a:solidFill>
                  <a:schemeClr val="tx1">
                    <a:lumMod val="65000"/>
                    <a:lumOff val="35000"/>
                  </a:schemeClr>
                </a:solidFill>
                <a:latin typeface="DM Sans" panose="020B0604020202020204" charset="0"/>
              </a:rPr>
              <a:t>de 2021</a:t>
            </a:r>
          </a:p>
        </p:txBody>
      </p:sp>
      <p:cxnSp>
        <p:nvCxnSpPr>
          <p:cNvPr id="5" name="Conector recto 4">
            <a:extLst>
              <a:ext uri="{FF2B5EF4-FFF2-40B4-BE49-F238E27FC236}">
                <a16:creationId xmlns:a16="http://schemas.microsoft.com/office/drawing/2014/main" id="{8BB7027C-9972-5D46-B3C1-DA568564B0DF}"/>
              </a:ext>
            </a:extLst>
          </p:cNvPr>
          <p:cNvCxnSpPr>
            <a:cxnSpLocks/>
          </p:cNvCxnSpPr>
          <p:nvPr/>
        </p:nvCxnSpPr>
        <p:spPr>
          <a:xfrm>
            <a:off x="3014241" y="4213191"/>
            <a:ext cx="3119717" cy="0"/>
          </a:xfrm>
          <a:prstGeom prst="line">
            <a:avLst/>
          </a:prstGeom>
          <a:ln w="15875">
            <a:solidFill>
              <a:srgbClr val="FF4400"/>
            </a:solidFill>
          </a:ln>
        </p:spPr>
        <p:style>
          <a:lnRef idx="1">
            <a:schemeClr val="accent4"/>
          </a:lnRef>
          <a:fillRef idx="0">
            <a:schemeClr val="accent4"/>
          </a:fillRef>
          <a:effectRef idx="0">
            <a:schemeClr val="accent4"/>
          </a:effectRef>
          <a:fontRef idx="minor">
            <a:schemeClr val="tx1"/>
          </a:fontRef>
        </p:style>
      </p:cxnSp>
      <p:sp>
        <p:nvSpPr>
          <p:cNvPr id="8" name="Rectángulo 7">
            <a:extLst>
              <a:ext uri="{FF2B5EF4-FFF2-40B4-BE49-F238E27FC236}">
                <a16:creationId xmlns:a16="http://schemas.microsoft.com/office/drawing/2014/main" id="{EF9A5A95-D516-284D-80DA-1191E99F6635}"/>
              </a:ext>
            </a:extLst>
          </p:cNvPr>
          <p:cNvSpPr/>
          <p:nvPr/>
        </p:nvSpPr>
        <p:spPr>
          <a:xfrm>
            <a:off x="6942667" y="0"/>
            <a:ext cx="1710266" cy="414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object 36"/>
          <p:cNvSpPr/>
          <p:nvPr/>
        </p:nvSpPr>
        <p:spPr>
          <a:xfrm>
            <a:off x="8717686" y="0"/>
            <a:ext cx="431902" cy="5147927"/>
          </a:xfrm>
          <a:prstGeom prst="rect">
            <a:avLst/>
          </a:prstGeom>
          <a:blipFill>
            <a:blip r:embed="rId4" cstate="print"/>
            <a:stretch>
              <a:fillRect/>
            </a:stretch>
          </a:blipFill>
        </p:spPr>
        <p:txBody>
          <a:bodyPr wrap="square" lIns="0" tIns="0" rIns="0" bIns="0" rtlCol="0"/>
          <a:lstStyle/>
          <a:p>
            <a:endParaRPr/>
          </a:p>
        </p:txBody>
      </p:sp>
      <p:grpSp>
        <p:nvGrpSpPr>
          <p:cNvPr id="2" name="Grupo 1"/>
          <p:cNvGrpSpPr/>
          <p:nvPr/>
        </p:nvGrpSpPr>
        <p:grpSpPr>
          <a:xfrm>
            <a:off x="8853707" y="243985"/>
            <a:ext cx="159861" cy="194193"/>
            <a:chOff x="9330521" y="355163"/>
            <a:chExt cx="159861" cy="194193"/>
          </a:xfrm>
        </p:grpSpPr>
        <p:sp>
          <p:nvSpPr>
            <p:cNvPr id="13" name="object 37"/>
            <p:cNvSpPr/>
            <p:nvPr/>
          </p:nvSpPr>
          <p:spPr>
            <a:xfrm>
              <a:off x="9330521" y="355163"/>
              <a:ext cx="159861" cy="90000"/>
            </a:xfrm>
            <a:prstGeom prst="rect">
              <a:avLst/>
            </a:prstGeom>
            <a:blipFill>
              <a:blip r:embed="rId5" cstate="print"/>
              <a:stretch>
                <a:fillRect/>
              </a:stretch>
            </a:blipFill>
          </p:spPr>
          <p:txBody>
            <a:bodyPr wrap="square" lIns="0" tIns="0" rIns="0" bIns="0" rtlCol="0"/>
            <a:lstStyle/>
            <a:p>
              <a:endParaRPr/>
            </a:p>
          </p:txBody>
        </p:sp>
        <p:sp>
          <p:nvSpPr>
            <p:cNvPr id="14" name="object 38"/>
            <p:cNvSpPr/>
            <p:nvPr/>
          </p:nvSpPr>
          <p:spPr>
            <a:xfrm>
              <a:off x="9338751" y="459356"/>
              <a:ext cx="150365" cy="90000"/>
            </a:xfrm>
            <a:prstGeom prst="rect">
              <a:avLst/>
            </a:prstGeom>
            <a:blipFill>
              <a:blip r:embed="rId6" cstate="print"/>
              <a:stretch>
                <a:fillRect/>
              </a:stretch>
            </a:blipFill>
          </p:spPr>
          <p:txBody>
            <a:bodyPr wrap="square" lIns="0" tIns="0" rIns="0" bIns="0" rtlCol="0"/>
            <a:lstStyle/>
            <a:p>
              <a:endParaRPr/>
            </a:p>
          </p:txBody>
        </p:sp>
      </p:grpSp>
      <p:sp>
        <p:nvSpPr>
          <p:cNvPr id="4" name="CuadroTexto 3"/>
          <p:cNvSpPr txBox="1"/>
          <p:nvPr/>
        </p:nvSpPr>
        <p:spPr>
          <a:xfrm>
            <a:off x="3296525" y="4681794"/>
            <a:ext cx="1527982" cy="276999"/>
          </a:xfrm>
          <a:prstGeom prst="rect">
            <a:avLst/>
          </a:prstGeom>
          <a:noFill/>
        </p:spPr>
        <p:txBody>
          <a:bodyPr wrap="none" rtlCol="0">
            <a:spAutoFit/>
          </a:bodyPr>
          <a:lstStyle/>
          <a:p>
            <a:r>
              <a:rPr lang="es-CL" sz="1200" dirty="0" smtClean="0">
                <a:latin typeface="DM Sans" pitchFamily="2" charset="0"/>
              </a:rPr>
              <a:t>Encargado a IPSOS</a:t>
            </a:r>
            <a:endParaRPr lang="es-CL" sz="1200" dirty="0">
              <a:latin typeface="DM Sans" pitchFamily="2" charset="0"/>
            </a:endParaRPr>
          </a:p>
        </p:txBody>
      </p:sp>
      <p:pic>
        <p:nvPicPr>
          <p:cNvPr id="15" name="Graphique 12">
            <a:extLst>
              <a:ext uri="{FF2B5EF4-FFF2-40B4-BE49-F238E27FC236}">
                <a16:creationId xmlns:a16="http://schemas.microsoft.com/office/drawing/2014/main" id="{A7028DAF-1CEE-472F-B109-837A3D92E8D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116358" y="4612382"/>
            <a:ext cx="458928" cy="420363"/>
          </a:xfrm>
          <a:prstGeom prst="rect">
            <a:avLst/>
          </a:prstGeom>
        </p:spPr>
      </p:pic>
    </p:spTree>
    <p:extLst>
      <p:ext uri="{BB962C8B-B14F-4D97-AF65-F5344CB8AC3E}">
        <p14:creationId xmlns:p14="http://schemas.microsoft.com/office/powerpoint/2010/main" val="81084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10</a:t>
            </a:fld>
            <a:endParaRPr lang="es-CL"/>
          </a:p>
        </p:txBody>
      </p:sp>
      <p:graphicFrame>
        <p:nvGraphicFramePr>
          <p:cNvPr id="5" name="Gráfico 4"/>
          <p:cNvGraphicFramePr/>
          <p:nvPr>
            <p:extLst>
              <p:ext uri="{D42A27DB-BD31-4B8C-83A1-F6EECF244321}">
                <p14:modId xmlns:p14="http://schemas.microsoft.com/office/powerpoint/2010/main" val="2921894602"/>
              </p:ext>
            </p:extLst>
          </p:nvPr>
        </p:nvGraphicFramePr>
        <p:xfrm>
          <a:off x="251361" y="1212072"/>
          <a:ext cx="4219575" cy="281305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586340" y="418218"/>
            <a:ext cx="4572000" cy="738664"/>
          </a:xfrm>
          <a:prstGeom prst="rect">
            <a:avLst/>
          </a:prstGeom>
        </p:spPr>
        <p:txBody>
          <a:bodyPr>
            <a:spAutoFit/>
          </a:bodyPr>
          <a:lstStyle/>
          <a:p>
            <a:r>
              <a:rPr lang="es-CL" dirty="0">
                <a:solidFill>
                  <a:schemeClr val="tx1">
                    <a:lumMod val="75000"/>
                    <a:lumOff val="25000"/>
                  </a:schemeClr>
                </a:solidFill>
                <a:latin typeface="DM Sans" pitchFamily="2" charset="0"/>
              </a:rPr>
              <a:t>¿Usted ha visto o vio la franja electoral sobre las primarias </a:t>
            </a:r>
            <a:r>
              <a:rPr lang="es-CL" dirty="0" smtClean="0">
                <a:solidFill>
                  <a:schemeClr val="tx1">
                    <a:lumMod val="75000"/>
                    <a:lumOff val="25000"/>
                  </a:schemeClr>
                </a:solidFill>
                <a:latin typeface="DM Sans" pitchFamily="2" charset="0"/>
              </a:rPr>
              <a:t>presidenciales, </a:t>
            </a:r>
            <a:r>
              <a:rPr lang="es-CL" dirty="0">
                <a:solidFill>
                  <a:schemeClr val="tx1">
                    <a:lumMod val="75000"/>
                    <a:lumOff val="25000"/>
                  </a:schemeClr>
                </a:solidFill>
                <a:latin typeface="DM Sans" pitchFamily="2" charset="0"/>
              </a:rPr>
              <a:t>que transmitieron los canales de televisión abierta?</a:t>
            </a:r>
          </a:p>
        </p:txBody>
      </p:sp>
      <p:sp>
        <p:nvSpPr>
          <p:cNvPr id="7" name="CuadroTexto 6"/>
          <p:cNvSpPr txBox="1"/>
          <p:nvPr/>
        </p:nvSpPr>
        <p:spPr>
          <a:xfrm>
            <a:off x="2006724" y="4025122"/>
            <a:ext cx="708848" cy="246221"/>
          </a:xfrm>
          <a:prstGeom prst="rect">
            <a:avLst/>
          </a:prstGeom>
          <a:noFill/>
        </p:spPr>
        <p:txBody>
          <a:bodyPr wrap="none" rtlCol="0">
            <a:spAutoFit/>
          </a:bodyPr>
          <a:lstStyle/>
          <a:p>
            <a:pPr algn="ctr"/>
            <a:r>
              <a:rPr lang="es-CL" sz="1000" dirty="0" smtClean="0">
                <a:solidFill>
                  <a:schemeClr val="bg2">
                    <a:lumMod val="75000"/>
                  </a:schemeClr>
                </a:solidFill>
                <a:latin typeface="DM Sans" pitchFamily="2" charset="0"/>
              </a:rPr>
              <a:t>n = 1.300</a:t>
            </a:r>
            <a:endParaRPr lang="es-CL" sz="1000" dirty="0">
              <a:solidFill>
                <a:schemeClr val="bg2">
                  <a:lumMod val="75000"/>
                </a:schemeClr>
              </a:solidFill>
              <a:latin typeface="DM Sans" pitchFamily="2" charset="0"/>
            </a:endParaRPr>
          </a:p>
        </p:txBody>
      </p:sp>
      <p:sp>
        <p:nvSpPr>
          <p:cNvPr id="8" name="CuadroTexto 7"/>
          <p:cNvSpPr txBox="1"/>
          <p:nvPr/>
        </p:nvSpPr>
        <p:spPr>
          <a:xfrm>
            <a:off x="5646769" y="849105"/>
            <a:ext cx="2614818" cy="307777"/>
          </a:xfrm>
          <a:prstGeom prst="rect">
            <a:avLst/>
          </a:prstGeom>
          <a:noFill/>
        </p:spPr>
        <p:txBody>
          <a:bodyPr wrap="none" rtlCol="0">
            <a:spAutoFit/>
          </a:bodyPr>
          <a:lstStyle/>
          <a:p>
            <a:r>
              <a:rPr lang="es-CL" dirty="0" smtClean="0">
                <a:solidFill>
                  <a:schemeClr val="tx1">
                    <a:lumMod val="85000"/>
                    <a:lumOff val="15000"/>
                  </a:schemeClr>
                </a:solidFill>
                <a:latin typeface="DM Sans" pitchFamily="2" charset="0"/>
              </a:rPr>
              <a:t>Razones para NO ver la franja</a:t>
            </a:r>
          </a:p>
        </p:txBody>
      </p:sp>
      <p:graphicFrame>
        <p:nvGraphicFramePr>
          <p:cNvPr id="10" name="Gráfico 9"/>
          <p:cNvGraphicFramePr/>
          <p:nvPr>
            <p:extLst>
              <p:ext uri="{D42A27DB-BD31-4B8C-83A1-F6EECF244321}">
                <p14:modId xmlns:p14="http://schemas.microsoft.com/office/powerpoint/2010/main" val="2154451964"/>
              </p:ext>
            </p:extLst>
          </p:nvPr>
        </p:nvGraphicFramePr>
        <p:xfrm>
          <a:off x="5593020" y="1073072"/>
          <a:ext cx="2869407" cy="3368223"/>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6969407" y="4441295"/>
            <a:ext cx="622286" cy="246221"/>
          </a:xfrm>
          <a:prstGeom prst="rect">
            <a:avLst/>
          </a:prstGeom>
          <a:noFill/>
        </p:spPr>
        <p:txBody>
          <a:bodyPr wrap="none" rtlCol="0">
            <a:spAutoFit/>
          </a:bodyPr>
          <a:lstStyle/>
          <a:p>
            <a:pPr algn="ctr"/>
            <a:r>
              <a:rPr lang="es-CL" sz="1000" dirty="0" smtClean="0">
                <a:solidFill>
                  <a:schemeClr val="bg2">
                    <a:lumMod val="75000"/>
                  </a:schemeClr>
                </a:solidFill>
                <a:latin typeface="DM Sans" pitchFamily="2" charset="0"/>
              </a:rPr>
              <a:t>n = 335</a:t>
            </a:r>
            <a:endParaRPr lang="es-CL" sz="1000" dirty="0">
              <a:solidFill>
                <a:schemeClr val="bg2">
                  <a:lumMod val="75000"/>
                </a:schemeClr>
              </a:solidFill>
              <a:latin typeface="DM Sans" pitchFamily="2" charset="0"/>
            </a:endParaRPr>
          </a:p>
        </p:txBody>
      </p:sp>
      <p:sp>
        <p:nvSpPr>
          <p:cNvPr id="12" name="CuadroTexto 11"/>
          <p:cNvSpPr txBox="1"/>
          <p:nvPr/>
        </p:nvSpPr>
        <p:spPr>
          <a:xfrm>
            <a:off x="406080" y="4736906"/>
            <a:ext cx="1051245" cy="215444"/>
          </a:xfrm>
          <a:prstGeom prst="rect">
            <a:avLst/>
          </a:prstGeom>
          <a:noFill/>
        </p:spPr>
        <p:txBody>
          <a:bodyPr wrap="square" rtlCol="0">
            <a:spAutoFit/>
          </a:bodyPr>
          <a:lstStyle/>
          <a:p>
            <a:pPr algn="ctr"/>
            <a:r>
              <a:rPr lang="es-CL" sz="800" dirty="0" smtClean="0">
                <a:solidFill>
                  <a:schemeClr val="bg2">
                    <a:lumMod val="75000"/>
                  </a:schemeClr>
                </a:solidFill>
                <a:latin typeface="DM Sans" pitchFamily="2" charset="0"/>
              </a:rPr>
              <a:t>Fuente: IPSOS</a:t>
            </a:r>
            <a:endParaRPr lang="es-CL" sz="800" dirty="0">
              <a:solidFill>
                <a:schemeClr val="bg2">
                  <a:lumMod val="75000"/>
                </a:schemeClr>
              </a:solidFill>
              <a:latin typeface="DM Sans" pitchFamily="2" charset="0"/>
            </a:endParaRPr>
          </a:p>
        </p:txBody>
      </p:sp>
      <p:sp>
        <p:nvSpPr>
          <p:cNvPr id="13" name="object 3"/>
          <p:cNvSpPr/>
          <p:nvPr/>
        </p:nvSpPr>
        <p:spPr>
          <a:xfrm>
            <a:off x="8543925" y="0"/>
            <a:ext cx="600074" cy="121540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5099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11</a:t>
            </a:fld>
            <a:endParaRPr lang="es-CL"/>
          </a:p>
        </p:txBody>
      </p:sp>
      <p:sp>
        <p:nvSpPr>
          <p:cNvPr id="5" name="Rectángulo 4"/>
          <p:cNvSpPr/>
          <p:nvPr/>
        </p:nvSpPr>
        <p:spPr>
          <a:xfrm>
            <a:off x="0" y="0"/>
            <a:ext cx="2706624" cy="5143500"/>
          </a:xfrm>
          <a:prstGeom prst="rect">
            <a:avLst/>
          </a:prstGeom>
          <a:solidFill>
            <a:srgbClr val="5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p:cNvSpPr txBox="1"/>
          <p:nvPr/>
        </p:nvSpPr>
        <p:spPr>
          <a:xfrm>
            <a:off x="3401002" y="688170"/>
            <a:ext cx="2614818" cy="477054"/>
          </a:xfrm>
          <a:prstGeom prst="rect">
            <a:avLst/>
          </a:prstGeom>
          <a:noFill/>
        </p:spPr>
        <p:txBody>
          <a:bodyPr wrap="none" rtlCol="0">
            <a:spAutoFit/>
          </a:bodyPr>
          <a:lstStyle/>
          <a:p>
            <a:r>
              <a:rPr lang="es-CL" dirty="0" smtClean="0">
                <a:solidFill>
                  <a:schemeClr val="tx1">
                    <a:lumMod val="85000"/>
                    <a:lumOff val="15000"/>
                  </a:schemeClr>
                </a:solidFill>
                <a:latin typeface="DM Sans" pitchFamily="2" charset="0"/>
              </a:rPr>
              <a:t>Razones para NO ver la franja</a:t>
            </a:r>
          </a:p>
          <a:p>
            <a:r>
              <a:rPr lang="es-CL" sz="1100" dirty="0" smtClean="0">
                <a:solidFill>
                  <a:srgbClr val="5B008F"/>
                </a:solidFill>
                <a:latin typeface="DM Sans" pitchFamily="2" charset="0"/>
              </a:rPr>
              <a:t>Por tramos de edad</a:t>
            </a:r>
            <a:endParaRPr lang="es-CL" dirty="0" smtClean="0">
              <a:solidFill>
                <a:srgbClr val="5B008F"/>
              </a:solidFill>
              <a:latin typeface="DM Sans" pitchFamily="2" charset="0"/>
            </a:endParaRPr>
          </a:p>
        </p:txBody>
      </p:sp>
      <p:graphicFrame>
        <p:nvGraphicFramePr>
          <p:cNvPr id="7" name="Gráfico 6"/>
          <p:cNvGraphicFramePr/>
          <p:nvPr>
            <p:extLst>
              <p:ext uri="{D42A27DB-BD31-4B8C-83A1-F6EECF244321}">
                <p14:modId xmlns:p14="http://schemas.microsoft.com/office/powerpoint/2010/main" val="1362556925"/>
              </p:ext>
            </p:extLst>
          </p:nvPr>
        </p:nvGraphicFramePr>
        <p:xfrm>
          <a:off x="3245654" y="1180613"/>
          <a:ext cx="5093673" cy="3368223"/>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p:cNvSpPr txBox="1"/>
          <p:nvPr/>
        </p:nvSpPr>
        <p:spPr>
          <a:xfrm>
            <a:off x="91739" y="1571987"/>
            <a:ext cx="2536338" cy="2308324"/>
          </a:xfrm>
          <a:prstGeom prst="rect">
            <a:avLst/>
          </a:prstGeom>
          <a:noFill/>
        </p:spPr>
        <p:txBody>
          <a:bodyPr wrap="square" rtlCol="0">
            <a:spAutoFit/>
          </a:bodyPr>
          <a:lstStyle/>
          <a:p>
            <a:r>
              <a:rPr lang="es-CL" dirty="0" smtClean="0">
                <a:solidFill>
                  <a:schemeClr val="bg1"/>
                </a:solidFill>
                <a:latin typeface="DM Sans" pitchFamily="2" charset="0"/>
              </a:rPr>
              <a:t>Si se desagregan las razones para NO ver la franja por tramos de edad, aparece la falta de interés como la principal razón de los mayores de 50 años</a:t>
            </a:r>
            <a:r>
              <a:rPr lang="es-CL" sz="1600" dirty="0" smtClean="0">
                <a:solidFill>
                  <a:schemeClr val="bg1"/>
                </a:solidFill>
                <a:latin typeface="DM Sans" pitchFamily="2" charset="0"/>
              </a:rPr>
              <a:t>.</a:t>
            </a:r>
          </a:p>
          <a:p>
            <a:endParaRPr lang="es-CL" sz="1600" dirty="0">
              <a:solidFill>
                <a:schemeClr val="bg1"/>
              </a:solidFill>
              <a:latin typeface="DM Sans" pitchFamily="2" charset="0"/>
            </a:endParaRPr>
          </a:p>
          <a:p>
            <a:r>
              <a:rPr lang="es-CL" dirty="0" smtClean="0">
                <a:solidFill>
                  <a:schemeClr val="bg1"/>
                </a:solidFill>
                <a:latin typeface="DM Sans" pitchFamily="2" charset="0"/>
              </a:rPr>
              <a:t>Entre los jóvenes, se declara no haber sabido que se estaba transmitiendo.</a:t>
            </a:r>
            <a:endParaRPr lang="es-CL" dirty="0">
              <a:solidFill>
                <a:schemeClr val="bg1"/>
              </a:solidFill>
              <a:latin typeface="DM Sans" pitchFamily="2" charset="0"/>
            </a:endParaRPr>
          </a:p>
        </p:txBody>
      </p:sp>
      <p:sp>
        <p:nvSpPr>
          <p:cNvPr id="9" name="CuadroTexto 8"/>
          <p:cNvSpPr txBox="1"/>
          <p:nvPr/>
        </p:nvSpPr>
        <p:spPr>
          <a:xfrm>
            <a:off x="5481347" y="4595285"/>
            <a:ext cx="622286" cy="246221"/>
          </a:xfrm>
          <a:prstGeom prst="rect">
            <a:avLst/>
          </a:prstGeom>
          <a:noFill/>
        </p:spPr>
        <p:txBody>
          <a:bodyPr wrap="none" rtlCol="0">
            <a:spAutoFit/>
          </a:bodyPr>
          <a:lstStyle/>
          <a:p>
            <a:pPr algn="ctr"/>
            <a:r>
              <a:rPr lang="es-CL" sz="1000" dirty="0" smtClean="0">
                <a:solidFill>
                  <a:schemeClr val="bg2">
                    <a:lumMod val="75000"/>
                  </a:schemeClr>
                </a:solidFill>
                <a:latin typeface="DM Sans" pitchFamily="2" charset="0"/>
              </a:rPr>
              <a:t>n = 335</a:t>
            </a:r>
            <a:endParaRPr lang="es-CL" sz="1000" dirty="0">
              <a:solidFill>
                <a:schemeClr val="bg2">
                  <a:lumMod val="75000"/>
                </a:schemeClr>
              </a:solidFill>
              <a:latin typeface="DM Sans" pitchFamily="2" charset="0"/>
            </a:endParaRPr>
          </a:p>
        </p:txBody>
      </p:sp>
      <p:sp>
        <p:nvSpPr>
          <p:cNvPr id="10" name="CuadroTexto 9"/>
          <p:cNvSpPr txBox="1"/>
          <p:nvPr/>
        </p:nvSpPr>
        <p:spPr>
          <a:xfrm>
            <a:off x="556098" y="4860017"/>
            <a:ext cx="1444152" cy="215444"/>
          </a:xfrm>
          <a:prstGeom prst="rect">
            <a:avLst/>
          </a:prstGeom>
          <a:noFill/>
        </p:spPr>
        <p:txBody>
          <a:bodyPr wrap="square" rtlCol="0">
            <a:spAutoFit/>
          </a:bodyPr>
          <a:lstStyle/>
          <a:p>
            <a:pPr algn="ctr"/>
            <a:r>
              <a:rPr lang="es-CL" sz="800" dirty="0" smtClean="0">
                <a:solidFill>
                  <a:schemeClr val="bg1"/>
                </a:solidFill>
                <a:latin typeface="DM Sans" pitchFamily="2" charset="0"/>
              </a:rPr>
              <a:t>Fuente: IPSOS</a:t>
            </a:r>
            <a:endParaRPr lang="es-CL" sz="800" dirty="0">
              <a:solidFill>
                <a:schemeClr val="bg1"/>
              </a:solidFill>
              <a:latin typeface="DM Sans" pitchFamily="2" charset="0"/>
            </a:endParaRPr>
          </a:p>
        </p:txBody>
      </p:sp>
      <p:sp>
        <p:nvSpPr>
          <p:cNvPr id="11" name="object 3"/>
          <p:cNvSpPr/>
          <p:nvPr/>
        </p:nvSpPr>
        <p:spPr>
          <a:xfrm>
            <a:off x="8543925" y="0"/>
            <a:ext cx="600074" cy="121540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0581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12</a:t>
            </a:fld>
            <a:endParaRPr lang="es-CL"/>
          </a:p>
        </p:txBody>
      </p:sp>
      <p:sp>
        <p:nvSpPr>
          <p:cNvPr id="6" name="object 36"/>
          <p:cNvSpPr/>
          <p:nvPr/>
        </p:nvSpPr>
        <p:spPr>
          <a:xfrm>
            <a:off x="8717686" y="0"/>
            <a:ext cx="431902" cy="5147927"/>
          </a:xfrm>
          <a:prstGeom prst="rect">
            <a:avLst/>
          </a:prstGeom>
          <a:blipFill>
            <a:blip r:embed="rId2" cstate="print"/>
            <a:stretch>
              <a:fillRect/>
            </a:stretch>
          </a:blipFill>
        </p:spPr>
        <p:txBody>
          <a:bodyPr wrap="square" lIns="0" tIns="0" rIns="0" bIns="0" rtlCol="0"/>
          <a:lstStyle/>
          <a:p>
            <a:endParaRPr/>
          </a:p>
        </p:txBody>
      </p:sp>
      <p:grpSp>
        <p:nvGrpSpPr>
          <p:cNvPr id="7" name="Grupo 6"/>
          <p:cNvGrpSpPr/>
          <p:nvPr/>
        </p:nvGrpSpPr>
        <p:grpSpPr>
          <a:xfrm>
            <a:off x="8853707" y="243985"/>
            <a:ext cx="159861" cy="194193"/>
            <a:chOff x="9330521" y="355163"/>
            <a:chExt cx="159861" cy="194193"/>
          </a:xfrm>
        </p:grpSpPr>
        <p:sp>
          <p:nvSpPr>
            <p:cNvPr id="8" name="object 37"/>
            <p:cNvSpPr/>
            <p:nvPr/>
          </p:nvSpPr>
          <p:spPr>
            <a:xfrm>
              <a:off x="9330521" y="355163"/>
              <a:ext cx="159861" cy="90000"/>
            </a:xfrm>
            <a:prstGeom prst="rect">
              <a:avLst/>
            </a:prstGeom>
            <a:blipFill>
              <a:blip r:embed="rId3" cstate="print"/>
              <a:stretch>
                <a:fillRect/>
              </a:stretch>
            </a:blipFill>
          </p:spPr>
          <p:txBody>
            <a:bodyPr wrap="square" lIns="0" tIns="0" rIns="0" bIns="0" rtlCol="0"/>
            <a:lstStyle/>
            <a:p>
              <a:endParaRPr/>
            </a:p>
          </p:txBody>
        </p:sp>
        <p:sp>
          <p:nvSpPr>
            <p:cNvPr id="9" name="object 38"/>
            <p:cNvSpPr/>
            <p:nvPr/>
          </p:nvSpPr>
          <p:spPr>
            <a:xfrm>
              <a:off x="9338751" y="459356"/>
              <a:ext cx="150365" cy="90000"/>
            </a:xfrm>
            <a:prstGeom prst="rect">
              <a:avLst/>
            </a:prstGeom>
            <a:blipFill>
              <a:blip r:embed="rId4" cstate="print"/>
              <a:stretch>
                <a:fillRect/>
              </a:stretch>
            </a:blipFill>
          </p:spPr>
          <p:txBody>
            <a:bodyPr wrap="square" lIns="0" tIns="0" rIns="0" bIns="0" rtlCol="0"/>
            <a:lstStyle/>
            <a:p>
              <a:endParaRPr/>
            </a:p>
          </p:txBody>
        </p:sp>
      </p:grpSp>
      <p:sp>
        <p:nvSpPr>
          <p:cNvPr id="10" name="CuadroTexto 9"/>
          <p:cNvSpPr txBox="1"/>
          <p:nvPr/>
        </p:nvSpPr>
        <p:spPr>
          <a:xfrm>
            <a:off x="1281177" y="899404"/>
            <a:ext cx="6106159" cy="1200329"/>
          </a:xfrm>
          <a:prstGeom prst="rect">
            <a:avLst/>
          </a:prstGeom>
          <a:noFill/>
        </p:spPr>
        <p:txBody>
          <a:bodyPr wrap="none" rtlCol="0">
            <a:spAutoFit/>
          </a:bodyPr>
          <a:lstStyle/>
          <a:p>
            <a:pPr algn="ctr"/>
            <a:r>
              <a:rPr lang="es-CL" sz="2400" dirty="0" smtClean="0">
                <a:latin typeface="DM Sans" pitchFamily="2" charset="0"/>
              </a:rPr>
              <a:t>II.</a:t>
            </a:r>
          </a:p>
          <a:p>
            <a:pPr algn="ctr"/>
            <a:r>
              <a:rPr lang="es-CL" sz="2400" dirty="0" smtClean="0">
                <a:latin typeface="DM Sans" pitchFamily="2" charset="0"/>
              </a:rPr>
              <a:t>VALORACIÓN DE LA </a:t>
            </a:r>
            <a:r>
              <a:rPr lang="es-CL" sz="2400" dirty="0" smtClean="0">
                <a:solidFill>
                  <a:srgbClr val="FF4400"/>
                </a:solidFill>
                <a:latin typeface="DM Sans" pitchFamily="2" charset="0"/>
              </a:rPr>
              <a:t>FRANJA</a:t>
            </a:r>
            <a:r>
              <a:rPr lang="es-CL" sz="2400" dirty="0" smtClean="0">
                <a:latin typeface="DM Sans" pitchFamily="2" charset="0"/>
              </a:rPr>
              <a:t> </a:t>
            </a:r>
            <a:r>
              <a:rPr lang="es-CL" sz="2400" dirty="0" smtClean="0">
                <a:solidFill>
                  <a:srgbClr val="FF4400"/>
                </a:solidFill>
                <a:latin typeface="DM Sans" pitchFamily="2" charset="0"/>
              </a:rPr>
              <a:t>ELECTORAL</a:t>
            </a:r>
            <a:r>
              <a:rPr lang="es-CL" sz="2400" dirty="0" smtClean="0">
                <a:latin typeface="DM Sans" pitchFamily="2" charset="0"/>
              </a:rPr>
              <a:t> </a:t>
            </a:r>
            <a:br>
              <a:rPr lang="es-CL" sz="2400" dirty="0" smtClean="0">
                <a:latin typeface="DM Sans" pitchFamily="2" charset="0"/>
              </a:rPr>
            </a:br>
            <a:r>
              <a:rPr lang="es-CL" sz="2400" dirty="0" smtClean="0">
                <a:latin typeface="DM Sans" pitchFamily="2" charset="0"/>
              </a:rPr>
              <a:t>Y CAMBIOS DE OPINIÓN O CONDUCTA</a:t>
            </a:r>
            <a:endParaRPr lang="es-CL" sz="2400" dirty="0">
              <a:solidFill>
                <a:srgbClr val="FF4400"/>
              </a:solidFill>
              <a:latin typeface="DM Sans" pitchFamily="2" charset="0"/>
            </a:endParaRPr>
          </a:p>
        </p:txBody>
      </p:sp>
      <p:sp>
        <p:nvSpPr>
          <p:cNvPr id="11" name="CuadroTexto 10"/>
          <p:cNvSpPr txBox="1"/>
          <p:nvPr/>
        </p:nvSpPr>
        <p:spPr>
          <a:xfrm>
            <a:off x="1923899" y="2375914"/>
            <a:ext cx="4820716" cy="1600438"/>
          </a:xfrm>
          <a:prstGeom prst="rect">
            <a:avLst/>
          </a:prstGeom>
          <a:noFill/>
        </p:spPr>
        <p:txBody>
          <a:bodyPr wrap="square" rtlCol="0">
            <a:spAutoFit/>
          </a:bodyPr>
          <a:lstStyle/>
          <a:p>
            <a:pPr algn="ctr"/>
            <a:r>
              <a:rPr lang="es-CL" dirty="0" smtClean="0">
                <a:solidFill>
                  <a:schemeClr val="tx1">
                    <a:lumMod val="75000"/>
                    <a:lumOff val="25000"/>
                  </a:schemeClr>
                </a:solidFill>
              </a:rPr>
              <a:t>Un 54% considera importante la emisión de una franja electoral. La valoración de la claridad subió respecto de la medición anterior, por la simplificación de las opciones en juego.</a:t>
            </a:r>
          </a:p>
          <a:p>
            <a:pPr algn="ctr"/>
            <a:endParaRPr lang="es-CL" dirty="0" smtClean="0">
              <a:solidFill>
                <a:schemeClr val="tx1">
                  <a:lumMod val="75000"/>
                  <a:lumOff val="25000"/>
                </a:schemeClr>
              </a:solidFill>
            </a:endParaRPr>
          </a:p>
          <a:p>
            <a:pPr algn="ctr"/>
            <a:r>
              <a:rPr lang="es-CL" dirty="0" smtClean="0">
                <a:solidFill>
                  <a:schemeClr val="tx1">
                    <a:lumMod val="75000"/>
                    <a:lumOff val="25000"/>
                  </a:schemeClr>
                </a:solidFill>
              </a:rPr>
              <a:t>Un quinto de los encuestados</a:t>
            </a:r>
            <a:r>
              <a:rPr lang="es-CL" b="1" dirty="0" smtClean="0">
                <a:solidFill>
                  <a:schemeClr val="tx1">
                    <a:lumMod val="75000"/>
                    <a:lumOff val="25000"/>
                  </a:schemeClr>
                </a:solidFill>
              </a:rPr>
              <a:t> considera que la franja logró cambios de opinión en personas de su entorno</a:t>
            </a:r>
            <a:r>
              <a:rPr lang="es-CL" dirty="0" smtClean="0">
                <a:solidFill>
                  <a:schemeClr val="tx1">
                    <a:lumMod val="75000"/>
                    <a:lumOff val="25000"/>
                  </a:schemeClr>
                </a:solidFill>
              </a:rPr>
              <a:t>.</a:t>
            </a:r>
            <a:endParaRPr lang="es-CL" dirty="0">
              <a:solidFill>
                <a:schemeClr val="tx1">
                  <a:lumMod val="75000"/>
                  <a:lumOff val="25000"/>
                </a:schemeClr>
              </a:solidFill>
            </a:endParaRPr>
          </a:p>
        </p:txBody>
      </p:sp>
    </p:spTree>
    <p:extLst>
      <p:ext uri="{BB962C8B-B14F-4D97-AF65-F5344CB8AC3E}">
        <p14:creationId xmlns:p14="http://schemas.microsoft.com/office/powerpoint/2010/main" val="125893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13</a:t>
            </a:fld>
            <a:endParaRPr lang="es-CL"/>
          </a:p>
        </p:txBody>
      </p:sp>
      <p:graphicFrame>
        <p:nvGraphicFramePr>
          <p:cNvPr id="7" name="Gráfico 6"/>
          <p:cNvGraphicFramePr/>
          <p:nvPr>
            <p:extLst>
              <p:ext uri="{D42A27DB-BD31-4B8C-83A1-F6EECF244321}">
                <p14:modId xmlns:p14="http://schemas.microsoft.com/office/powerpoint/2010/main" val="1847353915"/>
              </p:ext>
            </p:extLst>
          </p:nvPr>
        </p:nvGraphicFramePr>
        <p:xfrm>
          <a:off x="3028493" y="1189177"/>
          <a:ext cx="5771693" cy="2531060"/>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p:cNvSpPr txBox="1"/>
          <p:nvPr/>
        </p:nvSpPr>
        <p:spPr>
          <a:xfrm>
            <a:off x="3028493" y="493506"/>
            <a:ext cx="5173211" cy="307777"/>
          </a:xfrm>
          <a:prstGeom prst="rect">
            <a:avLst/>
          </a:prstGeom>
          <a:noFill/>
        </p:spPr>
        <p:txBody>
          <a:bodyPr wrap="none" rtlCol="0">
            <a:spAutoFit/>
          </a:bodyPr>
          <a:lstStyle/>
          <a:p>
            <a:r>
              <a:rPr lang="es-CL" dirty="0" smtClean="0">
                <a:latin typeface="DM Sans" pitchFamily="2" charset="0"/>
              </a:rPr>
              <a:t>Valoración de </a:t>
            </a:r>
            <a:r>
              <a:rPr lang="es-CL" b="1" dirty="0" smtClean="0">
                <a:solidFill>
                  <a:srgbClr val="FF4400"/>
                </a:solidFill>
                <a:latin typeface="DM Sans" pitchFamily="2" charset="0"/>
              </a:rPr>
              <a:t>atributos e importancia</a:t>
            </a:r>
            <a:r>
              <a:rPr lang="es-CL" dirty="0" smtClean="0">
                <a:latin typeface="DM Sans" pitchFamily="2" charset="0"/>
              </a:rPr>
              <a:t> de la franja electoral</a:t>
            </a:r>
            <a:endParaRPr lang="es-CL" dirty="0">
              <a:latin typeface="DM Sans" pitchFamily="2" charset="0"/>
            </a:endParaRPr>
          </a:p>
        </p:txBody>
      </p:sp>
      <p:sp>
        <p:nvSpPr>
          <p:cNvPr id="9" name="Rectángulo 8"/>
          <p:cNvSpPr/>
          <p:nvPr/>
        </p:nvSpPr>
        <p:spPr>
          <a:xfrm>
            <a:off x="0" y="0"/>
            <a:ext cx="2706624" cy="5143500"/>
          </a:xfrm>
          <a:prstGeom prst="rect">
            <a:avLst/>
          </a:prstGeom>
          <a:solidFill>
            <a:srgbClr val="5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120701" y="1382572"/>
            <a:ext cx="2465222" cy="2246769"/>
          </a:xfrm>
          <a:prstGeom prst="rect">
            <a:avLst/>
          </a:prstGeom>
          <a:noFill/>
        </p:spPr>
        <p:txBody>
          <a:bodyPr wrap="square" rtlCol="0">
            <a:spAutoFit/>
          </a:bodyPr>
          <a:lstStyle/>
          <a:p>
            <a:r>
              <a:rPr lang="es-CL" dirty="0" smtClean="0">
                <a:solidFill>
                  <a:schemeClr val="bg1"/>
                </a:solidFill>
                <a:latin typeface="DM Sans" pitchFamily="2" charset="0"/>
              </a:rPr>
              <a:t>Como ya es usual, la mayoría de las personas considera importante la existencia de una franja electoral.</a:t>
            </a:r>
          </a:p>
          <a:p>
            <a:endParaRPr lang="es-CL" dirty="0">
              <a:solidFill>
                <a:schemeClr val="bg1"/>
              </a:solidFill>
              <a:latin typeface="DM Sans" pitchFamily="2" charset="0"/>
            </a:endParaRPr>
          </a:p>
          <a:p>
            <a:r>
              <a:rPr lang="es-CL" dirty="0" smtClean="0">
                <a:solidFill>
                  <a:schemeClr val="bg1"/>
                </a:solidFill>
                <a:latin typeface="DM Sans" pitchFamily="2" charset="0"/>
              </a:rPr>
              <a:t>La valoración de la claridad, en contraste con la elección de constituyentes, subió considerablemente.</a:t>
            </a:r>
            <a:endParaRPr lang="es-CL" dirty="0">
              <a:solidFill>
                <a:schemeClr val="bg1"/>
              </a:solidFill>
              <a:latin typeface="DM Sans" pitchFamily="2" charset="0"/>
            </a:endParaRPr>
          </a:p>
        </p:txBody>
      </p:sp>
      <p:sp>
        <p:nvSpPr>
          <p:cNvPr id="11" name="object 3"/>
          <p:cNvSpPr/>
          <p:nvPr/>
        </p:nvSpPr>
        <p:spPr>
          <a:xfrm>
            <a:off x="8543925" y="0"/>
            <a:ext cx="600074" cy="1215403"/>
          </a:xfrm>
          <a:prstGeom prst="rect">
            <a:avLst/>
          </a:prstGeom>
          <a:blipFill>
            <a:blip r:embed="rId3" cstate="print"/>
            <a:stretch>
              <a:fillRect/>
            </a:stretch>
          </a:blipFill>
        </p:spPr>
        <p:txBody>
          <a:bodyPr wrap="square" lIns="0" tIns="0" rIns="0" bIns="0" rtlCol="0"/>
          <a:lstStyle/>
          <a:p>
            <a:endParaRPr/>
          </a:p>
        </p:txBody>
      </p:sp>
      <p:sp>
        <p:nvSpPr>
          <p:cNvPr id="12" name="CuadroTexto 11"/>
          <p:cNvSpPr txBox="1"/>
          <p:nvPr/>
        </p:nvSpPr>
        <p:spPr>
          <a:xfrm>
            <a:off x="5559917" y="4068616"/>
            <a:ext cx="708848" cy="246221"/>
          </a:xfrm>
          <a:prstGeom prst="rect">
            <a:avLst/>
          </a:prstGeom>
          <a:noFill/>
        </p:spPr>
        <p:txBody>
          <a:bodyPr wrap="none" rtlCol="0">
            <a:spAutoFit/>
          </a:bodyPr>
          <a:lstStyle/>
          <a:p>
            <a:pPr algn="ctr"/>
            <a:r>
              <a:rPr lang="es-CL" sz="1000" dirty="0" smtClean="0">
                <a:solidFill>
                  <a:schemeClr val="bg2">
                    <a:lumMod val="75000"/>
                  </a:schemeClr>
                </a:solidFill>
                <a:latin typeface="DM Sans" pitchFamily="2" charset="0"/>
              </a:rPr>
              <a:t>n = 1.300</a:t>
            </a:r>
            <a:endParaRPr lang="es-CL" sz="1000" dirty="0">
              <a:solidFill>
                <a:schemeClr val="bg2">
                  <a:lumMod val="75000"/>
                </a:schemeClr>
              </a:solidFill>
              <a:latin typeface="DM Sans" pitchFamily="2" charset="0"/>
            </a:endParaRPr>
          </a:p>
        </p:txBody>
      </p:sp>
      <p:sp>
        <p:nvSpPr>
          <p:cNvPr id="13" name="CuadroTexto 12"/>
          <p:cNvSpPr txBox="1"/>
          <p:nvPr/>
        </p:nvSpPr>
        <p:spPr>
          <a:xfrm>
            <a:off x="556098" y="4860017"/>
            <a:ext cx="1444152" cy="215444"/>
          </a:xfrm>
          <a:prstGeom prst="rect">
            <a:avLst/>
          </a:prstGeom>
          <a:noFill/>
        </p:spPr>
        <p:txBody>
          <a:bodyPr wrap="square" rtlCol="0">
            <a:spAutoFit/>
          </a:bodyPr>
          <a:lstStyle/>
          <a:p>
            <a:pPr algn="ctr"/>
            <a:r>
              <a:rPr lang="es-CL" sz="800" dirty="0" smtClean="0">
                <a:solidFill>
                  <a:schemeClr val="bg1"/>
                </a:solidFill>
                <a:latin typeface="DM Sans" pitchFamily="2" charset="0"/>
              </a:rPr>
              <a:t>Fuente: IPSOS</a:t>
            </a:r>
            <a:endParaRPr lang="es-CL" sz="800" dirty="0">
              <a:solidFill>
                <a:schemeClr val="bg1"/>
              </a:solidFill>
              <a:latin typeface="DM Sans" pitchFamily="2" charset="0"/>
            </a:endParaRPr>
          </a:p>
        </p:txBody>
      </p:sp>
    </p:spTree>
    <p:extLst>
      <p:ext uri="{BB962C8B-B14F-4D97-AF65-F5344CB8AC3E}">
        <p14:creationId xmlns:p14="http://schemas.microsoft.com/office/powerpoint/2010/main" val="358928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14</a:t>
            </a:fld>
            <a:endParaRPr lang="es-CL"/>
          </a:p>
        </p:txBody>
      </p:sp>
      <p:graphicFrame>
        <p:nvGraphicFramePr>
          <p:cNvPr id="5" name="Gráfico 4"/>
          <p:cNvGraphicFramePr/>
          <p:nvPr>
            <p:extLst>
              <p:ext uri="{D42A27DB-BD31-4B8C-83A1-F6EECF244321}">
                <p14:modId xmlns:p14="http://schemas.microsoft.com/office/powerpoint/2010/main" val="1277099283"/>
              </p:ext>
            </p:extLst>
          </p:nvPr>
        </p:nvGraphicFramePr>
        <p:xfrm>
          <a:off x="2691994" y="987551"/>
          <a:ext cx="6329164" cy="3167482"/>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2830983" y="310579"/>
            <a:ext cx="4554452" cy="553998"/>
          </a:xfrm>
          <a:prstGeom prst="rect">
            <a:avLst/>
          </a:prstGeom>
          <a:noFill/>
        </p:spPr>
        <p:txBody>
          <a:bodyPr wrap="none" rtlCol="0">
            <a:spAutoFit/>
          </a:bodyPr>
          <a:lstStyle/>
          <a:p>
            <a:r>
              <a:rPr lang="es-CL" sz="1200" dirty="0" smtClean="0">
                <a:latin typeface="DM Sans" pitchFamily="2" charset="0"/>
              </a:rPr>
              <a:t>Cambios de </a:t>
            </a:r>
            <a:r>
              <a:rPr lang="es-CL" sz="1200" b="1" dirty="0" smtClean="0">
                <a:latin typeface="DM Sans" pitchFamily="2" charset="0"/>
              </a:rPr>
              <a:t>conducta</a:t>
            </a:r>
            <a:r>
              <a:rPr lang="es-CL" sz="1200" dirty="0" smtClean="0">
                <a:latin typeface="DM Sans" pitchFamily="2" charset="0"/>
              </a:rPr>
              <a:t> atribuidos a la franja electoral</a:t>
            </a:r>
          </a:p>
          <a:p>
            <a:r>
              <a:rPr lang="es-CL" sz="1800" dirty="0" smtClean="0">
                <a:latin typeface="DM Sans" pitchFamily="2" charset="0"/>
              </a:rPr>
              <a:t>En la </a:t>
            </a:r>
            <a:r>
              <a:rPr lang="es-CL" sz="1800" b="1" dirty="0" smtClean="0">
                <a:solidFill>
                  <a:srgbClr val="5B008F"/>
                </a:solidFill>
                <a:latin typeface="DM Sans" pitchFamily="2" charset="0"/>
              </a:rPr>
              <a:t>persona que responde</a:t>
            </a:r>
            <a:r>
              <a:rPr lang="es-CL" sz="1800" dirty="0" smtClean="0">
                <a:latin typeface="DM Sans" pitchFamily="2" charset="0"/>
              </a:rPr>
              <a:t> la encuesta</a:t>
            </a:r>
            <a:endParaRPr lang="es-CL" sz="1800" dirty="0">
              <a:latin typeface="DM Sans" pitchFamily="2" charset="0"/>
            </a:endParaRPr>
          </a:p>
        </p:txBody>
      </p:sp>
      <p:sp>
        <p:nvSpPr>
          <p:cNvPr id="7" name="Rectángulo 6"/>
          <p:cNvSpPr/>
          <p:nvPr/>
        </p:nvSpPr>
        <p:spPr>
          <a:xfrm>
            <a:off x="0" y="0"/>
            <a:ext cx="2706624" cy="5143500"/>
          </a:xfrm>
          <a:prstGeom prst="rect">
            <a:avLst/>
          </a:prstGeom>
          <a:solidFill>
            <a:srgbClr val="5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p:cNvSpPr txBox="1"/>
          <p:nvPr/>
        </p:nvSpPr>
        <p:spPr>
          <a:xfrm>
            <a:off x="120701" y="1682495"/>
            <a:ext cx="2465222" cy="1384995"/>
          </a:xfrm>
          <a:prstGeom prst="rect">
            <a:avLst/>
          </a:prstGeom>
          <a:noFill/>
        </p:spPr>
        <p:txBody>
          <a:bodyPr wrap="square" rtlCol="0">
            <a:spAutoFit/>
          </a:bodyPr>
          <a:lstStyle/>
          <a:p>
            <a:r>
              <a:rPr lang="es-CL" dirty="0" smtClean="0">
                <a:solidFill>
                  <a:schemeClr val="bg1"/>
                </a:solidFill>
                <a:latin typeface="DM Sans" pitchFamily="2" charset="0"/>
              </a:rPr>
              <a:t>Las personas le atribuyen un efecto relativamente bajo a la franja electoral, para influir sobre sus propias percepciones y conductas.</a:t>
            </a:r>
            <a:endParaRPr lang="es-CL" dirty="0">
              <a:solidFill>
                <a:schemeClr val="bg1"/>
              </a:solidFill>
              <a:latin typeface="DM Sans" pitchFamily="2" charset="0"/>
            </a:endParaRPr>
          </a:p>
        </p:txBody>
      </p:sp>
      <p:sp>
        <p:nvSpPr>
          <p:cNvPr id="9" name="object 3"/>
          <p:cNvSpPr/>
          <p:nvPr/>
        </p:nvSpPr>
        <p:spPr>
          <a:xfrm>
            <a:off x="8543925" y="0"/>
            <a:ext cx="600074" cy="1215403"/>
          </a:xfrm>
          <a:prstGeom prst="rect">
            <a:avLst/>
          </a:prstGeom>
          <a:blipFill>
            <a:blip r:embed="rId3" cstate="print"/>
            <a:stretch>
              <a:fillRect/>
            </a:stretch>
          </a:blipFill>
        </p:spPr>
        <p:txBody>
          <a:bodyPr wrap="square" lIns="0" tIns="0" rIns="0" bIns="0" rtlCol="0"/>
          <a:lstStyle/>
          <a:p>
            <a:endParaRPr/>
          </a:p>
        </p:txBody>
      </p:sp>
      <p:sp>
        <p:nvSpPr>
          <p:cNvPr id="10" name="CuadroTexto 9"/>
          <p:cNvSpPr txBox="1"/>
          <p:nvPr/>
        </p:nvSpPr>
        <p:spPr>
          <a:xfrm>
            <a:off x="556098" y="4860017"/>
            <a:ext cx="1444152" cy="215444"/>
          </a:xfrm>
          <a:prstGeom prst="rect">
            <a:avLst/>
          </a:prstGeom>
          <a:noFill/>
        </p:spPr>
        <p:txBody>
          <a:bodyPr wrap="square" rtlCol="0">
            <a:spAutoFit/>
          </a:bodyPr>
          <a:lstStyle/>
          <a:p>
            <a:pPr algn="ctr"/>
            <a:r>
              <a:rPr lang="es-CL" sz="800" dirty="0" smtClean="0">
                <a:solidFill>
                  <a:schemeClr val="bg1"/>
                </a:solidFill>
                <a:latin typeface="DM Sans" pitchFamily="2" charset="0"/>
              </a:rPr>
              <a:t>Fuente: IPSOS</a:t>
            </a:r>
            <a:endParaRPr lang="es-CL" sz="800" dirty="0">
              <a:solidFill>
                <a:schemeClr val="bg1"/>
              </a:solidFill>
              <a:latin typeface="DM Sans" pitchFamily="2" charset="0"/>
            </a:endParaRPr>
          </a:p>
        </p:txBody>
      </p:sp>
    </p:spTree>
    <p:extLst>
      <p:ext uri="{BB962C8B-B14F-4D97-AF65-F5344CB8AC3E}">
        <p14:creationId xmlns:p14="http://schemas.microsoft.com/office/powerpoint/2010/main" val="307755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15</a:t>
            </a:fld>
            <a:endParaRPr lang="es-CL"/>
          </a:p>
        </p:txBody>
      </p:sp>
      <p:graphicFrame>
        <p:nvGraphicFramePr>
          <p:cNvPr id="5" name="Gráfico 4"/>
          <p:cNvGraphicFramePr/>
          <p:nvPr>
            <p:extLst>
              <p:ext uri="{D42A27DB-BD31-4B8C-83A1-F6EECF244321}">
                <p14:modId xmlns:p14="http://schemas.microsoft.com/office/powerpoint/2010/main" val="3492955588"/>
              </p:ext>
            </p:extLst>
          </p:nvPr>
        </p:nvGraphicFramePr>
        <p:xfrm>
          <a:off x="2626158" y="987551"/>
          <a:ext cx="6329164" cy="3167482"/>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a:off x="2834146" y="332524"/>
            <a:ext cx="6244017" cy="553998"/>
          </a:xfrm>
          <a:prstGeom prst="rect">
            <a:avLst/>
          </a:prstGeom>
          <a:noFill/>
        </p:spPr>
        <p:txBody>
          <a:bodyPr wrap="none" rtlCol="0">
            <a:spAutoFit/>
          </a:bodyPr>
          <a:lstStyle/>
          <a:p>
            <a:r>
              <a:rPr lang="es-CL" sz="1200" dirty="0" smtClean="0">
                <a:latin typeface="DM Sans" pitchFamily="2" charset="0"/>
              </a:rPr>
              <a:t>Cambios de </a:t>
            </a:r>
            <a:r>
              <a:rPr lang="es-CL" sz="1200" b="1" dirty="0" smtClean="0">
                <a:latin typeface="DM Sans" pitchFamily="2" charset="0"/>
              </a:rPr>
              <a:t>conducta</a:t>
            </a:r>
            <a:r>
              <a:rPr lang="es-CL" sz="1200" dirty="0" smtClean="0">
                <a:latin typeface="DM Sans" pitchFamily="2" charset="0"/>
              </a:rPr>
              <a:t> atribuidos a la franja electoral</a:t>
            </a:r>
          </a:p>
          <a:p>
            <a:r>
              <a:rPr lang="es-CL" sz="1800" dirty="0" smtClean="0">
                <a:latin typeface="DM Sans" pitchFamily="2" charset="0"/>
              </a:rPr>
              <a:t>En </a:t>
            </a:r>
            <a:r>
              <a:rPr lang="es-CL" sz="1800" b="1" dirty="0" smtClean="0">
                <a:solidFill>
                  <a:srgbClr val="5B008F"/>
                </a:solidFill>
                <a:latin typeface="DM Sans" pitchFamily="2" charset="0"/>
              </a:rPr>
              <a:t>personas del entorno</a:t>
            </a:r>
            <a:r>
              <a:rPr lang="es-CL" sz="1800" dirty="0" smtClean="0">
                <a:latin typeface="DM Sans" pitchFamily="2" charset="0"/>
              </a:rPr>
              <a:t> de quien responde la encuesta</a:t>
            </a:r>
            <a:endParaRPr lang="es-CL" sz="1800" dirty="0">
              <a:latin typeface="DM Sans" pitchFamily="2" charset="0"/>
            </a:endParaRPr>
          </a:p>
        </p:txBody>
      </p:sp>
      <p:sp>
        <p:nvSpPr>
          <p:cNvPr id="8" name="Rectángulo 7"/>
          <p:cNvSpPr/>
          <p:nvPr/>
        </p:nvSpPr>
        <p:spPr>
          <a:xfrm>
            <a:off x="0" y="0"/>
            <a:ext cx="2706624" cy="5143500"/>
          </a:xfrm>
          <a:prstGeom prst="rect">
            <a:avLst/>
          </a:prstGeom>
          <a:solidFill>
            <a:srgbClr val="5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CuadroTexto 8"/>
          <p:cNvSpPr txBox="1"/>
          <p:nvPr/>
        </p:nvSpPr>
        <p:spPr>
          <a:xfrm>
            <a:off x="160936" y="1345996"/>
            <a:ext cx="2465222" cy="2031325"/>
          </a:xfrm>
          <a:prstGeom prst="rect">
            <a:avLst/>
          </a:prstGeom>
          <a:noFill/>
        </p:spPr>
        <p:txBody>
          <a:bodyPr wrap="square" rtlCol="0">
            <a:spAutoFit/>
          </a:bodyPr>
          <a:lstStyle/>
          <a:p>
            <a:r>
              <a:rPr lang="es-CL" dirty="0" smtClean="0">
                <a:solidFill>
                  <a:schemeClr val="bg1"/>
                </a:solidFill>
                <a:latin typeface="DM Sans" pitchFamily="2" charset="0"/>
              </a:rPr>
              <a:t>El posible efecto que pudiera tener la franja electoral sobre las decisiones de voto y la opinión sobre las candidaturas, se estima que es </a:t>
            </a:r>
            <a:r>
              <a:rPr lang="es-CL" b="1" dirty="0" smtClean="0">
                <a:solidFill>
                  <a:schemeClr val="bg1"/>
                </a:solidFill>
                <a:latin typeface="DM Sans" pitchFamily="2" charset="0"/>
              </a:rPr>
              <a:t>más grande para el entorno</a:t>
            </a:r>
            <a:r>
              <a:rPr lang="es-CL" dirty="0" smtClean="0">
                <a:solidFill>
                  <a:schemeClr val="bg1"/>
                </a:solidFill>
                <a:latin typeface="DM Sans" pitchFamily="2" charset="0"/>
              </a:rPr>
              <a:t>, que para la propia persona que responde. </a:t>
            </a:r>
            <a:endParaRPr lang="es-CL" dirty="0">
              <a:solidFill>
                <a:schemeClr val="bg1"/>
              </a:solidFill>
              <a:latin typeface="DM Sans" pitchFamily="2" charset="0"/>
            </a:endParaRPr>
          </a:p>
        </p:txBody>
      </p:sp>
      <p:sp>
        <p:nvSpPr>
          <p:cNvPr id="10" name="object 3"/>
          <p:cNvSpPr/>
          <p:nvPr/>
        </p:nvSpPr>
        <p:spPr>
          <a:xfrm>
            <a:off x="8543925" y="0"/>
            <a:ext cx="600074" cy="1215403"/>
          </a:xfrm>
          <a:prstGeom prst="rect">
            <a:avLst/>
          </a:prstGeom>
          <a:blipFill>
            <a:blip r:embed="rId4" cstate="print"/>
            <a:stretch>
              <a:fillRect/>
            </a:stretch>
          </a:blipFill>
        </p:spPr>
        <p:txBody>
          <a:bodyPr wrap="square" lIns="0" tIns="0" rIns="0" bIns="0" rtlCol="0"/>
          <a:lstStyle/>
          <a:p>
            <a:endParaRPr/>
          </a:p>
        </p:txBody>
      </p:sp>
      <p:sp>
        <p:nvSpPr>
          <p:cNvPr id="11" name="CuadroTexto 10"/>
          <p:cNvSpPr txBox="1"/>
          <p:nvPr/>
        </p:nvSpPr>
        <p:spPr>
          <a:xfrm>
            <a:off x="556098" y="4860017"/>
            <a:ext cx="1444152" cy="215444"/>
          </a:xfrm>
          <a:prstGeom prst="rect">
            <a:avLst/>
          </a:prstGeom>
          <a:noFill/>
        </p:spPr>
        <p:txBody>
          <a:bodyPr wrap="square" rtlCol="0">
            <a:spAutoFit/>
          </a:bodyPr>
          <a:lstStyle/>
          <a:p>
            <a:pPr algn="ctr"/>
            <a:r>
              <a:rPr lang="es-CL" sz="800" dirty="0" smtClean="0">
                <a:solidFill>
                  <a:schemeClr val="bg1"/>
                </a:solidFill>
                <a:latin typeface="DM Sans" pitchFamily="2" charset="0"/>
              </a:rPr>
              <a:t>Fuente: IPSOS</a:t>
            </a:r>
            <a:endParaRPr lang="es-CL" sz="800" dirty="0">
              <a:solidFill>
                <a:schemeClr val="bg1"/>
              </a:solidFill>
              <a:latin typeface="DM Sans" pitchFamily="2" charset="0"/>
            </a:endParaRPr>
          </a:p>
        </p:txBody>
      </p:sp>
    </p:spTree>
    <p:extLst>
      <p:ext uri="{BB962C8B-B14F-4D97-AF65-F5344CB8AC3E}">
        <p14:creationId xmlns:p14="http://schemas.microsoft.com/office/powerpoint/2010/main" val="2323100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16</a:t>
            </a:fld>
            <a:endParaRPr lang="es-CL"/>
          </a:p>
        </p:txBody>
      </p:sp>
      <p:sp>
        <p:nvSpPr>
          <p:cNvPr id="5" name="CuadroTexto 4"/>
          <p:cNvSpPr txBox="1"/>
          <p:nvPr/>
        </p:nvSpPr>
        <p:spPr>
          <a:xfrm>
            <a:off x="2853784" y="408678"/>
            <a:ext cx="4164806" cy="907941"/>
          </a:xfrm>
          <a:prstGeom prst="rect">
            <a:avLst/>
          </a:prstGeom>
          <a:noFill/>
        </p:spPr>
        <p:txBody>
          <a:bodyPr wrap="square" rtlCol="0">
            <a:spAutoFit/>
          </a:bodyPr>
          <a:lstStyle/>
          <a:p>
            <a:r>
              <a:rPr lang="es-CL" dirty="0" smtClean="0">
                <a:solidFill>
                  <a:schemeClr val="tx1">
                    <a:lumMod val="85000"/>
                    <a:lumOff val="15000"/>
                  </a:schemeClr>
                </a:solidFill>
                <a:latin typeface="DM Sans" pitchFamily="2" charset="0"/>
              </a:rPr>
              <a:t>La franja electoral me hizo cambiar de opinión sobre candidatos con ideas distintas a las mías…</a:t>
            </a:r>
            <a:endParaRPr lang="es-CL" dirty="0">
              <a:solidFill>
                <a:schemeClr val="tx1">
                  <a:lumMod val="85000"/>
                  <a:lumOff val="15000"/>
                </a:schemeClr>
              </a:solidFill>
              <a:latin typeface="DM Sans" pitchFamily="2" charset="0"/>
            </a:endParaRPr>
          </a:p>
          <a:p>
            <a:r>
              <a:rPr lang="es-CL" sz="1100" dirty="0" smtClean="0">
                <a:solidFill>
                  <a:srgbClr val="5B008F"/>
                </a:solidFill>
                <a:latin typeface="DM Sans" pitchFamily="2" charset="0"/>
              </a:rPr>
              <a:t>Sólo quienes declaran cambio de opinión</a:t>
            </a:r>
            <a:endParaRPr lang="es-CL" dirty="0" smtClean="0">
              <a:solidFill>
                <a:srgbClr val="5B008F"/>
              </a:solidFill>
              <a:latin typeface="DM Sans" pitchFamily="2" charset="0"/>
            </a:endParaRPr>
          </a:p>
        </p:txBody>
      </p:sp>
      <p:graphicFrame>
        <p:nvGraphicFramePr>
          <p:cNvPr id="8" name="Gráfico 7"/>
          <p:cNvGraphicFramePr/>
          <p:nvPr>
            <p:extLst>
              <p:ext uri="{D42A27DB-BD31-4B8C-83A1-F6EECF244321}">
                <p14:modId xmlns:p14="http://schemas.microsoft.com/office/powerpoint/2010/main" val="4061324554"/>
              </p:ext>
            </p:extLst>
          </p:nvPr>
        </p:nvGraphicFramePr>
        <p:xfrm>
          <a:off x="2557892" y="1461786"/>
          <a:ext cx="3798094" cy="2532063"/>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4240041" y="4039025"/>
            <a:ext cx="620684" cy="246221"/>
          </a:xfrm>
          <a:prstGeom prst="rect">
            <a:avLst/>
          </a:prstGeom>
          <a:noFill/>
        </p:spPr>
        <p:txBody>
          <a:bodyPr wrap="none" rtlCol="0">
            <a:spAutoFit/>
          </a:bodyPr>
          <a:lstStyle/>
          <a:p>
            <a:pPr algn="ctr"/>
            <a:r>
              <a:rPr lang="es-CL" sz="1000" dirty="0" smtClean="0">
                <a:solidFill>
                  <a:schemeClr val="bg2">
                    <a:lumMod val="75000"/>
                  </a:schemeClr>
                </a:solidFill>
                <a:latin typeface="DM Sans" pitchFamily="2" charset="0"/>
              </a:rPr>
              <a:t>n = 262</a:t>
            </a:r>
            <a:endParaRPr lang="es-CL" sz="1000" dirty="0">
              <a:solidFill>
                <a:schemeClr val="bg2">
                  <a:lumMod val="75000"/>
                </a:schemeClr>
              </a:solidFill>
              <a:latin typeface="DM Sans" pitchFamily="2" charset="0"/>
            </a:endParaRPr>
          </a:p>
        </p:txBody>
      </p:sp>
      <p:sp>
        <p:nvSpPr>
          <p:cNvPr id="10" name="object 3"/>
          <p:cNvSpPr/>
          <p:nvPr/>
        </p:nvSpPr>
        <p:spPr>
          <a:xfrm>
            <a:off x="8543925" y="0"/>
            <a:ext cx="600074" cy="1215403"/>
          </a:xfrm>
          <a:prstGeom prst="rect">
            <a:avLst/>
          </a:prstGeom>
          <a:blipFill>
            <a:blip r:embed="rId3" cstate="print"/>
            <a:stretch>
              <a:fillRect/>
            </a:stretch>
          </a:blipFill>
        </p:spPr>
        <p:txBody>
          <a:bodyPr wrap="square" lIns="0" tIns="0" rIns="0" bIns="0" rtlCol="0"/>
          <a:lstStyle/>
          <a:p>
            <a:endParaRPr/>
          </a:p>
        </p:txBody>
      </p:sp>
      <p:sp>
        <p:nvSpPr>
          <p:cNvPr id="11" name="Rectángulo 10"/>
          <p:cNvSpPr/>
          <p:nvPr/>
        </p:nvSpPr>
        <p:spPr>
          <a:xfrm>
            <a:off x="0" y="0"/>
            <a:ext cx="2706624" cy="5143500"/>
          </a:xfrm>
          <a:prstGeom prst="rect">
            <a:avLst/>
          </a:prstGeom>
          <a:solidFill>
            <a:srgbClr val="5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CuadroTexto 11"/>
          <p:cNvSpPr txBox="1"/>
          <p:nvPr/>
        </p:nvSpPr>
        <p:spPr>
          <a:xfrm>
            <a:off x="120701" y="1817483"/>
            <a:ext cx="2465222" cy="1384995"/>
          </a:xfrm>
          <a:prstGeom prst="rect">
            <a:avLst/>
          </a:prstGeom>
          <a:noFill/>
        </p:spPr>
        <p:txBody>
          <a:bodyPr wrap="square" rtlCol="0">
            <a:spAutoFit/>
          </a:bodyPr>
          <a:lstStyle/>
          <a:p>
            <a:r>
              <a:rPr lang="es-CL" dirty="0" smtClean="0">
                <a:solidFill>
                  <a:schemeClr val="bg1"/>
                </a:solidFill>
                <a:latin typeface="DM Sans" pitchFamily="2" charset="0"/>
              </a:rPr>
              <a:t>Resulta muy llamativo que los mayores de 50 años declaran que, cuando su opinión cambió sobre un candidato, cambió para PEOR.</a:t>
            </a:r>
            <a:endParaRPr lang="es-CL" dirty="0">
              <a:solidFill>
                <a:schemeClr val="bg1"/>
              </a:solidFill>
              <a:latin typeface="DM Sans" pitchFamily="2" charset="0"/>
            </a:endParaRPr>
          </a:p>
        </p:txBody>
      </p:sp>
      <p:graphicFrame>
        <p:nvGraphicFramePr>
          <p:cNvPr id="13" name="Gráfico 12"/>
          <p:cNvGraphicFramePr/>
          <p:nvPr>
            <p:extLst>
              <p:ext uri="{D42A27DB-BD31-4B8C-83A1-F6EECF244321}">
                <p14:modId xmlns:p14="http://schemas.microsoft.com/office/powerpoint/2010/main" val="637682382"/>
              </p:ext>
            </p:extLst>
          </p:nvPr>
        </p:nvGraphicFramePr>
        <p:xfrm>
          <a:off x="6202393" y="1316619"/>
          <a:ext cx="2711486" cy="3125181"/>
        </p:xfrm>
        <a:graphic>
          <a:graphicData uri="http://schemas.openxmlformats.org/drawingml/2006/chart">
            <c:chart xmlns:c="http://schemas.openxmlformats.org/drawingml/2006/chart" xmlns:r="http://schemas.openxmlformats.org/officeDocument/2006/relationships" r:id="rId4"/>
          </a:graphicData>
        </a:graphic>
      </p:graphicFrame>
      <p:sp>
        <p:nvSpPr>
          <p:cNvPr id="14" name="CuadroTexto 13"/>
          <p:cNvSpPr txBox="1"/>
          <p:nvPr/>
        </p:nvSpPr>
        <p:spPr>
          <a:xfrm>
            <a:off x="7040449" y="1055009"/>
            <a:ext cx="1476686" cy="261610"/>
          </a:xfrm>
          <a:prstGeom prst="rect">
            <a:avLst/>
          </a:prstGeom>
          <a:noFill/>
        </p:spPr>
        <p:txBody>
          <a:bodyPr wrap="none" rtlCol="0">
            <a:spAutoFit/>
          </a:bodyPr>
          <a:lstStyle/>
          <a:p>
            <a:r>
              <a:rPr lang="es-CL" sz="1100" dirty="0" smtClean="0">
                <a:solidFill>
                  <a:srgbClr val="5B008F"/>
                </a:solidFill>
                <a:latin typeface="DM Sans" pitchFamily="2" charset="0"/>
              </a:rPr>
              <a:t>Por tramos de edad</a:t>
            </a:r>
            <a:endParaRPr lang="es-CL" dirty="0">
              <a:solidFill>
                <a:srgbClr val="5B008F"/>
              </a:solidFill>
              <a:latin typeface="DM Sans" pitchFamily="2" charset="0"/>
            </a:endParaRPr>
          </a:p>
        </p:txBody>
      </p:sp>
      <p:sp>
        <p:nvSpPr>
          <p:cNvPr id="15" name="CuadroTexto 14"/>
          <p:cNvSpPr txBox="1"/>
          <p:nvPr/>
        </p:nvSpPr>
        <p:spPr>
          <a:xfrm>
            <a:off x="556098" y="4860017"/>
            <a:ext cx="1444152" cy="215444"/>
          </a:xfrm>
          <a:prstGeom prst="rect">
            <a:avLst/>
          </a:prstGeom>
          <a:noFill/>
        </p:spPr>
        <p:txBody>
          <a:bodyPr wrap="square" rtlCol="0">
            <a:spAutoFit/>
          </a:bodyPr>
          <a:lstStyle/>
          <a:p>
            <a:pPr algn="ctr"/>
            <a:r>
              <a:rPr lang="es-CL" sz="800" dirty="0" smtClean="0">
                <a:solidFill>
                  <a:schemeClr val="bg1"/>
                </a:solidFill>
                <a:latin typeface="DM Sans" pitchFamily="2" charset="0"/>
              </a:rPr>
              <a:t>Fuente: IPSOS</a:t>
            </a:r>
            <a:endParaRPr lang="es-CL" sz="800" dirty="0">
              <a:solidFill>
                <a:schemeClr val="bg1"/>
              </a:solidFill>
              <a:latin typeface="DM Sans" pitchFamily="2" charset="0"/>
            </a:endParaRPr>
          </a:p>
        </p:txBody>
      </p:sp>
    </p:spTree>
    <p:extLst>
      <p:ext uri="{BB962C8B-B14F-4D97-AF65-F5344CB8AC3E}">
        <p14:creationId xmlns:p14="http://schemas.microsoft.com/office/powerpoint/2010/main" val="1969368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17</a:t>
            </a:fld>
            <a:endParaRPr lang="es-CL"/>
          </a:p>
        </p:txBody>
      </p:sp>
      <p:sp>
        <p:nvSpPr>
          <p:cNvPr id="5" name="object 36"/>
          <p:cNvSpPr/>
          <p:nvPr/>
        </p:nvSpPr>
        <p:spPr>
          <a:xfrm>
            <a:off x="8717686" y="0"/>
            <a:ext cx="431902" cy="5147927"/>
          </a:xfrm>
          <a:prstGeom prst="rect">
            <a:avLst/>
          </a:prstGeom>
          <a:blipFill>
            <a:blip r:embed="rId2" cstate="print"/>
            <a:stretch>
              <a:fillRect/>
            </a:stretch>
          </a:blipFill>
        </p:spPr>
        <p:txBody>
          <a:bodyPr wrap="square" lIns="0" tIns="0" rIns="0" bIns="0" rtlCol="0"/>
          <a:lstStyle/>
          <a:p>
            <a:endParaRPr/>
          </a:p>
        </p:txBody>
      </p:sp>
      <p:grpSp>
        <p:nvGrpSpPr>
          <p:cNvPr id="6" name="Grupo 5"/>
          <p:cNvGrpSpPr/>
          <p:nvPr/>
        </p:nvGrpSpPr>
        <p:grpSpPr>
          <a:xfrm>
            <a:off x="8853707" y="243985"/>
            <a:ext cx="159861" cy="194193"/>
            <a:chOff x="9330521" y="355163"/>
            <a:chExt cx="159861" cy="194193"/>
          </a:xfrm>
        </p:grpSpPr>
        <p:sp>
          <p:nvSpPr>
            <p:cNvPr id="7" name="object 37"/>
            <p:cNvSpPr/>
            <p:nvPr/>
          </p:nvSpPr>
          <p:spPr>
            <a:xfrm>
              <a:off x="9330521" y="355163"/>
              <a:ext cx="159861" cy="90000"/>
            </a:xfrm>
            <a:prstGeom prst="rect">
              <a:avLst/>
            </a:prstGeom>
            <a:blipFill>
              <a:blip r:embed="rId3" cstate="print"/>
              <a:stretch>
                <a:fillRect/>
              </a:stretch>
            </a:blipFill>
          </p:spPr>
          <p:txBody>
            <a:bodyPr wrap="square" lIns="0" tIns="0" rIns="0" bIns="0" rtlCol="0"/>
            <a:lstStyle/>
            <a:p>
              <a:endParaRPr/>
            </a:p>
          </p:txBody>
        </p:sp>
        <p:sp>
          <p:nvSpPr>
            <p:cNvPr id="8" name="object 38"/>
            <p:cNvSpPr/>
            <p:nvPr/>
          </p:nvSpPr>
          <p:spPr>
            <a:xfrm>
              <a:off x="9338751" y="459356"/>
              <a:ext cx="150365" cy="90000"/>
            </a:xfrm>
            <a:prstGeom prst="rect">
              <a:avLst/>
            </a:prstGeom>
            <a:blipFill>
              <a:blip r:embed="rId4" cstate="print"/>
              <a:stretch>
                <a:fillRect/>
              </a:stretch>
            </a:blipFill>
          </p:spPr>
          <p:txBody>
            <a:bodyPr wrap="square" lIns="0" tIns="0" rIns="0" bIns="0" rtlCol="0"/>
            <a:lstStyle/>
            <a:p>
              <a:endParaRPr/>
            </a:p>
          </p:txBody>
        </p:sp>
      </p:grpSp>
      <p:sp>
        <p:nvSpPr>
          <p:cNvPr id="9" name="CuadroTexto 8"/>
          <p:cNvSpPr txBox="1"/>
          <p:nvPr/>
        </p:nvSpPr>
        <p:spPr>
          <a:xfrm>
            <a:off x="1739016" y="1013612"/>
            <a:ext cx="5591595" cy="1200329"/>
          </a:xfrm>
          <a:prstGeom prst="rect">
            <a:avLst/>
          </a:prstGeom>
          <a:noFill/>
        </p:spPr>
        <p:txBody>
          <a:bodyPr wrap="none" rtlCol="0">
            <a:spAutoFit/>
          </a:bodyPr>
          <a:lstStyle/>
          <a:p>
            <a:pPr algn="ctr"/>
            <a:r>
              <a:rPr lang="es-CL" sz="2400" dirty="0" smtClean="0">
                <a:latin typeface="DM Sans" pitchFamily="2" charset="0"/>
              </a:rPr>
              <a:t>III.</a:t>
            </a:r>
          </a:p>
          <a:p>
            <a:pPr algn="ctr"/>
            <a:r>
              <a:rPr lang="es-CL" sz="2400" dirty="0" smtClean="0">
                <a:latin typeface="DM Sans" pitchFamily="2" charset="0"/>
              </a:rPr>
              <a:t>MEDIOS DE COMUNICACIÓN Y </a:t>
            </a:r>
            <a:br>
              <a:rPr lang="es-CL" sz="2400" dirty="0" smtClean="0">
                <a:latin typeface="DM Sans" pitchFamily="2" charset="0"/>
              </a:rPr>
            </a:br>
            <a:r>
              <a:rPr lang="es-CL" sz="2400" dirty="0" smtClean="0">
                <a:latin typeface="DM Sans" pitchFamily="2" charset="0"/>
              </a:rPr>
              <a:t>FORMATOS TELEVISIVOS PREFERIDOS</a:t>
            </a:r>
            <a:endParaRPr lang="es-CL" sz="2400" dirty="0">
              <a:latin typeface="DM Sans" pitchFamily="2" charset="0"/>
            </a:endParaRPr>
          </a:p>
        </p:txBody>
      </p:sp>
      <p:sp>
        <p:nvSpPr>
          <p:cNvPr id="10" name="CuadroTexto 9"/>
          <p:cNvSpPr txBox="1"/>
          <p:nvPr/>
        </p:nvSpPr>
        <p:spPr>
          <a:xfrm>
            <a:off x="2009624" y="2375914"/>
            <a:ext cx="4820716" cy="2031325"/>
          </a:xfrm>
          <a:prstGeom prst="rect">
            <a:avLst/>
          </a:prstGeom>
          <a:noFill/>
        </p:spPr>
        <p:txBody>
          <a:bodyPr wrap="square" rtlCol="0">
            <a:spAutoFit/>
          </a:bodyPr>
          <a:lstStyle/>
          <a:p>
            <a:pPr algn="ctr"/>
            <a:r>
              <a:rPr lang="es-CL" dirty="0" smtClean="0">
                <a:solidFill>
                  <a:schemeClr val="tx1">
                    <a:lumMod val="75000"/>
                    <a:lumOff val="25000"/>
                  </a:schemeClr>
                </a:solidFill>
                <a:latin typeface="DM Sans" pitchFamily="2" charset="0"/>
              </a:rPr>
              <a:t>Jóvenes y mujeres declaran, en mayor medida, preferir los </a:t>
            </a:r>
            <a:r>
              <a:rPr lang="es-CL" b="1" dirty="0" smtClean="0">
                <a:solidFill>
                  <a:schemeClr val="tx1">
                    <a:lumMod val="75000"/>
                    <a:lumOff val="25000"/>
                  </a:schemeClr>
                </a:solidFill>
                <a:latin typeface="DM Sans" pitchFamily="2" charset="0"/>
              </a:rPr>
              <a:t>canales de TV abierta para informarse sobre la elección</a:t>
            </a:r>
            <a:r>
              <a:rPr lang="es-CL" dirty="0" smtClean="0">
                <a:solidFill>
                  <a:schemeClr val="tx1">
                    <a:lumMod val="75000"/>
                    <a:lumOff val="25000"/>
                  </a:schemeClr>
                </a:solidFill>
                <a:latin typeface="DM Sans" pitchFamily="2" charset="0"/>
              </a:rPr>
              <a:t>. Los jóvenes complementan a la TV abierta con otros medios, especialmente digitales, como Instagram.</a:t>
            </a:r>
          </a:p>
          <a:p>
            <a:pPr algn="ctr"/>
            <a:endParaRPr lang="es-CL" dirty="0">
              <a:solidFill>
                <a:schemeClr val="tx1">
                  <a:lumMod val="75000"/>
                  <a:lumOff val="25000"/>
                </a:schemeClr>
              </a:solidFill>
              <a:latin typeface="DM Sans" pitchFamily="2" charset="0"/>
            </a:endParaRPr>
          </a:p>
          <a:p>
            <a:pPr algn="ctr"/>
            <a:r>
              <a:rPr lang="es-CL" dirty="0" smtClean="0">
                <a:solidFill>
                  <a:schemeClr val="tx1">
                    <a:lumMod val="75000"/>
                    <a:lumOff val="25000"/>
                  </a:schemeClr>
                </a:solidFill>
                <a:latin typeface="DM Sans" pitchFamily="2" charset="0"/>
              </a:rPr>
              <a:t>En cuanto a otros medios usados para informarse, los </a:t>
            </a:r>
            <a:r>
              <a:rPr lang="es-CL" b="1" dirty="0" smtClean="0">
                <a:solidFill>
                  <a:schemeClr val="tx1">
                    <a:lumMod val="75000"/>
                    <a:lumOff val="25000"/>
                  </a:schemeClr>
                </a:solidFill>
                <a:latin typeface="DM Sans" pitchFamily="2" charset="0"/>
              </a:rPr>
              <a:t>portales de noticias de Internet </a:t>
            </a:r>
            <a:r>
              <a:rPr lang="es-CL" dirty="0" smtClean="0">
                <a:solidFill>
                  <a:schemeClr val="tx1">
                    <a:lumMod val="75000"/>
                    <a:lumOff val="25000"/>
                  </a:schemeClr>
                </a:solidFill>
                <a:latin typeface="DM Sans" pitchFamily="2" charset="0"/>
              </a:rPr>
              <a:t>son mencionados en primer lugar.</a:t>
            </a:r>
            <a:endParaRPr lang="es-CL" dirty="0">
              <a:solidFill>
                <a:schemeClr val="tx1">
                  <a:lumMod val="75000"/>
                  <a:lumOff val="25000"/>
                </a:schemeClr>
              </a:solidFill>
              <a:latin typeface="DM Sans" pitchFamily="2" charset="0"/>
            </a:endParaRPr>
          </a:p>
        </p:txBody>
      </p:sp>
    </p:spTree>
    <p:extLst>
      <p:ext uri="{BB962C8B-B14F-4D97-AF65-F5344CB8AC3E}">
        <p14:creationId xmlns:p14="http://schemas.microsoft.com/office/powerpoint/2010/main" val="1312683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18</a:t>
            </a:fld>
            <a:endParaRPr lang="es-CL"/>
          </a:p>
        </p:txBody>
      </p:sp>
      <p:graphicFrame>
        <p:nvGraphicFramePr>
          <p:cNvPr id="5" name="Chart 13">
            <a:extLst>
              <a:ext uri="{FF2B5EF4-FFF2-40B4-BE49-F238E27FC236}">
                <a16:creationId xmlns:a16="http://schemas.microsoft.com/office/drawing/2014/main" id="{FE9FD4C4-90DD-40F3-ACC4-0CC2E28B3379}"/>
              </a:ext>
            </a:extLst>
          </p:cNvPr>
          <p:cNvGraphicFramePr>
            <a:graphicFrameLocks/>
          </p:cNvGraphicFramePr>
          <p:nvPr>
            <p:extLst>
              <p:ext uri="{D42A27DB-BD31-4B8C-83A1-F6EECF244321}">
                <p14:modId xmlns:p14="http://schemas.microsoft.com/office/powerpoint/2010/main" val="262545750"/>
              </p:ext>
            </p:extLst>
          </p:nvPr>
        </p:nvGraphicFramePr>
        <p:xfrm>
          <a:off x="766681" y="1336806"/>
          <a:ext cx="3704513" cy="310952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932294" y="381253"/>
            <a:ext cx="3831077" cy="738664"/>
          </a:xfrm>
          <a:prstGeom prst="rect">
            <a:avLst/>
          </a:prstGeom>
        </p:spPr>
        <p:txBody>
          <a:bodyPr wrap="square">
            <a:spAutoFit/>
          </a:bodyPr>
          <a:lstStyle/>
          <a:p>
            <a:r>
              <a:rPr lang="es-CL" dirty="0">
                <a:solidFill>
                  <a:schemeClr val="tx1">
                    <a:lumMod val="85000"/>
                    <a:lumOff val="15000"/>
                  </a:schemeClr>
                </a:solidFill>
                <a:latin typeface="DM Sans" pitchFamily="2" charset="0"/>
              </a:rPr>
              <a:t>¿Qué tipo de canales de televisión usted prefiere para informarse sobre esta elección?</a:t>
            </a:r>
          </a:p>
        </p:txBody>
      </p:sp>
      <p:graphicFrame>
        <p:nvGraphicFramePr>
          <p:cNvPr id="8" name="Chart 59">
            <a:extLst>
              <a:ext uri="{FF2B5EF4-FFF2-40B4-BE49-F238E27FC236}">
                <a16:creationId xmlns:a16="http://schemas.microsoft.com/office/drawing/2014/main" id="{AC09D7BC-F340-45CF-A2A7-55E14AE9FDA9}"/>
              </a:ext>
            </a:extLst>
          </p:cNvPr>
          <p:cNvGraphicFramePr>
            <a:graphicFrameLocks/>
          </p:cNvGraphicFramePr>
          <p:nvPr>
            <p:extLst>
              <p:ext uri="{D42A27DB-BD31-4B8C-83A1-F6EECF244321}">
                <p14:modId xmlns:p14="http://schemas.microsoft.com/office/powerpoint/2010/main" val="3880139457"/>
              </p:ext>
            </p:extLst>
          </p:nvPr>
        </p:nvGraphicFramePr>
        <p:xfrm>
          <a:off x="5214938" y="1119917"/>
          <a:ext cx="3449033" cy="354330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6373439" y="642863"/>
            <a:ext cx="1838965" cy="477054"/>
          </a:xfrm>
          <a:prstGeom prst="rect">
            <a:avLst/>
          </a:prstGeom>
          <a:noFill/>
        </p:spPr>
        <p:txBody>
          <a:bodyPr wrap="none" rtlCol="0">
            <a:spAutoFit/>
          </a:bodyPr>
          <a:lstStyle/>
          <a:p>
            <a:r>
              <a:rPr lang="es-CL" dirty="0" smtClean="0">
                <a:solidFill>
                  <a:schemeClr val="tx1">
                    <a:lumMod val="85000"/>
                    <a:lumOff val="15000"/>
                  </a:schemeClr>
                </a:solidFill>
                <a:latin typeface="DM Sans" pitchFamily="2" charset="0"/>
              </a:rPr>
              <a:t>Prefieren TV abierta</a:t>
            </a:r>
          </a:p>
          <a:p>
            <a:r>
              <a:rPr lang="es-CL" sz="1100" dirty="0" smtClean="0">
                <a:solidFill>
                  <a:srgbClr val="5B008F"/>
                </a:solidFill>
                <a:latin typeface="DM Sans" pitchFamily="2" charset="0"/>
              </a:rPr>
              <a:t>Por segmentos</a:t>
            </a:r>
            <a:endParaRPr lang="es-CL" dirty="0" smtClean="0">
              <a:solidFill>
                <a:srgbClr val="5B008F"/>
              </a:solidFill>
              <a:latin typeface="DM Sans" pitchFamily="2" charset="0"/>
            </a:endParaRPr>
          </a:p>
        </p:txBody>
      </p:sp>
      <p:sp>
        <p:nvSpPr>
          <p:cNvPr id="10" name="Abrir llave 9"/>
          <p:cNvSpPr/>
          <p:nvPr/>
        </p:nvSpPr>
        <p:spPr>
          <a:xfrm>
            <a:off x="4763371" y="1295933"/>
            <a:ext cx="700087" cy="3150394"/>
          </a:xfrm>
          <a:prstGeom prst="leftBrace">
            <a:avLst>
              <a:gd name="adj1" fmla="val 8333"/>
              <a:gd name="adj2" fmla="val 14107"/>
            </a:avLst>
          </a:prstGeom>
          <a:ln w="15875">
            <a:solidFill>
              <a:srgbClr val="FF4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1" name="CuadroTexto 10"/>
          <p:cNvSpPr txBox="1"/>
          <p:nvPr/>
        </p:nvSpPr>
        <p:spPr>
          <a:xfrm>
            <a:off x="2264515" y="4540105"/>
            <a:ext cx="708848" cy="246221"/>
          </a:xfrm>
          <a:prstGeom prst="rect">
            <a:avLst/>
          </a:prstGeom>
          <a:noFill/>
        </p:spPr>
        <p:txBody>
          <a:bodyPr wrap="none" rtlCol="0">
            <a:spAutoFit/>
          </a:bodyPr>
          <a:lstStyle/>
          <a:p>
            <a:pPr algn="ctr"/>
            <a:r>
              <a:rPr lang="es-CL" sz="1000" dirty="0" smtClean="0">
                <a:solidFill>
                  <a:schemeClr val="bg2">
                    <a:lumMod val="75000"/>
                  </a:schemeClr>
                </a:solidFill>
                <a:latin typeface="DM Sans" pitchFamily="2" charset="0"/>
              </a:rPr>
              <a:t>n = 1.300</a:t>
            </a:r>
            <a:endParaRPr lang="es-CL" sz="1000" dirty="0">
              <a:solidFill>
                <a:schemeClr val="bg2">
                  <a:lumMod val="75000"/>
                </a:schemeClr>
              </a:solidFill>
              <a:latin typeface="DM Sans" pitchFamily="2" charset="0"/>
            </a:endParaRPr>
          </a:p>
        </p:txBody>
      </p:sp>
      <p:sp>
        <p:nvSpPr>
          <p:cNvPr id="12" name="CuadroTexto 11"/>
          <p:cNvSpPr txBox="1"/>
          <p:nvPr/>
        </p:nvSpPr>
        <p:spPr>
          <a:xfrm>
            <a:off x="6874615" y="4663215"/>
            <a:ext cx="708848" cy="246221"/>
          </a:xfrm>
          <a:prstGeom prst="rect">
            <a:avLst/>
          </a:prstGeom>
          <a:noFill/>
        </p:spPr>
        <p:txBody>
          <a:bodyPr wrap="none" rtlCol="0">
            <a:spAutoFit/>
          </a:bodyPr>
          <a:lstStyle/>
          <a:p>
            <a:pPr algn="ctr"/>
            <a:r>
              <a:rPr lang="es-CL" sz="1000" dirty="0" smtClean="0">
                <a:solidFill>
                  <a:schemeClr val="bg2">
                    <a:lumMod val="75000"/>
                  </a:schemeClr>
                </a:solidFill>
                <a:latin typeface="DM Sans" pitchFamily="2" charset="0"/>
              </a:rPr>
              <a:t>n </a:t>
            </a:r>
            <a:r>
              <a:rPr lang="es-CL" sz="1000" smtClean="0">
                <a:solidFill>
                  <a:schemeClr val="bg2">
                    <a:lumMod val="75000"/>
                  </a:schemeClr>
                </a:solidFill>
                <a:latin typeface="DM Sans" pitchFamily="2" charset="0"/>
              </a:rPr>
              <a:t>= 1.300</a:t>
            </a:r>
            <a:endParaRPr lang="es-CL" sz="1000" dirty="0">
              <a:solidFill>
                <a:schemeClr val="bg2">
                  <a:lumMod val="75000"/>
                </a:schemeClr>
              </a:solidFill>
              <a:latin typeface="DM Sans" pitchFamily="2" charset="0"/>
            </a:endParaRPr>
          </a:p>
        </p:txBody>
      </p:sp>
      <p:sp>
        <p:nvSpPr>
          <p:cNvPr id="13" name="object 3"/>
          <p:cNvSpPr/>
          <p:nvPr/>
        </p:nvSpPr>
        <p:spPr>
          <a:xfrm>
            <a:off x="8543925" y="0"/>
            <a:ext cx="600074" cy="1215403"/>
          </a:xfrm>
          <a:prstGeom prst="rect">
            <a:avLst/>
          </a:prstGeom>
          <a:blipFill>
            <a:blip r:embed="rId4" cstate="print"/>
            <a:stretch>
              <a:fillRect/>
            </a:stretch>
          </a:blipFill>
        </p:spPr>
        <p:txBody>
          <a:bodyPr wrap="square" lIns="0" tIns="0" rIns="0" bIns="0" rtlCol="0"/>
          <a:lstStyle/>
          <a:p>
            <a:endParaRPr/>
          </a:p>
        </p:txBody>
      </p:sp>
      <p:sp>
        <p:nvSpPr>
          <p:cNvPr id="2" name="Rectángulo 1"/>
          <p:cNvSpPr/>
          <p:nvPr/>
        </p:nvSpPr>
        <p:spPr>
          <a:xfrm>
            <a:off x="5633048" y="1664899"/>
            <a:ext cx="1000665" cy="171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p:cNvSpPr/>
          <p:nvPr/>
        </p:nvSpPr>
        <p:spPr>
          <a:xfrm>
            <a:off x="5633048" y="2473943"/>
            <a:ext cx="1000665" cy="171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p:cNvSpPr/>
          <p:nvPr/>
        </p:nvSpPr>
        <p:spPr>
          <a:xfrm>
            <a:off x="5771568" y="3483074"/>
            <a:ext cx="1000665" cy="171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763267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19</a:t>
            </a:fld>
            <a:endParaRPr lang="es-CL"/>
          </a:p>
        </p:txBody>
      </p:sp>
      <p:graphicFrame>
        <p:nvGraphicFramePr>
          <p:cNvPr id="5" name="Gráfico 4">
            <a:extLst>
              <a:ext uri="{FF2B5EF4-FFF2-40B4-BE49-F238E27FC236}">
                <a16:creationId xmlns:a16="http://schemas.microsoft.com/office/drawing/2014/main" id="{0C4D7A0A-0433-4284-B668-130A6256F153}"/>
              </a:ext>
            </a:extLst>
          </p:cNvPr>
          <p:cNvGraphicFramePr/>
          <p:nvPr>
            <p:extLst>
              <p:ext uri="{D42A27DB-BD31-4B8C-83A1-F6EECF244321}">
                <p14:modId xmlns:p14="http://schemas.microsoft.com/office/powerpoint/2010/main" val="1959855325"/>
              </p:ext>
            </p:extLst>
          </p:nvPr>
        </p:nvGraphicFramePr>
        <p:xfrm>
          <a:off x="3108854" y="1195274"/>
          <a:ext cx="3994010" cy="346794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0" y="0"/>
            <a:ext cx="2706624" cy="5143500"/>
          </a:xfrm>
          <a:prstGeom prst="rect">
            <a:avLst/>
          </a:prstGeom>
          <a:solidFill>
            <a:srgbClr val="5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CuadroTexto 6"/>
          <p:cNvSpPr txBox="1"/>
          <p:nvPr/>
        </p:nvSpPr>
        <p:spPr>
          <a:xfrm>
            <a:off x="120701" y="1556087"/>
            <a:ext cx="2465222" cy="2031325"/>
          </a:xfrm>
          <a:prstGeom prst="rect">
            <a:avLst/>
          </a:prstGeom>
          <a:noFill/>
        </p:spPr>
        <p:txBody>
          <a:bodyPr wrap="square" rtlCol="0">
            <a:spAutoFit/>
          </a:bodyPr>
          <a:lstStyle/>
          <a:p>
            <a:r>
              <a:rPr lang="es-CL" dirty="0" smtClean="0">
                <a:solidFill>
                  <a:schemeClr val="bg1"/>
                </a:solidFill>
                <a:latin typeface="DM Sans" pitchFamily="2" charset="0"/>
              </a:rPr>
              <a:t>Los debates, los programas de discusión, los noticiarios y las entrevistas son los formatos preferidos por la audiencia. </a:t>
            </a:r>
          </a:p>
          <a:p>
            <a:endParaRPr lang="es-CL" dirty="0" smtClean="0">
              <a:solidFill>
                <a:schemeClr val="bg1"/>
              </a:solidFill>
              <a:latin typeface="DM Sans" pitchFamily="2" charset="0"/>
            </a:endParaRPr>
          </a:p>
          <a:p>
            <a:r>
              <a:rPr lang="es-CL" dirty="0" smtClean="0">
                <a:solidFill>
                  <a:schemeClr val="bg1"/>
                </a:solidFill>
                <a:latin typeface="DM Sans" pitchFamily="2" charset="0"/>
              </a:rPr>
              <a:t>La franja electoral aparece en quinto lugar, sobre los matinales.</a:t>
            </a:r>
            <a:endParaRPr lang="es-CL" dirty="0">
              <a:solidFill>
                <a:schemeClr val="bg1"/>
              </a:solidFill>
              <a:latin typeface="DM Sans" pitchFamily="2" charset="0"/>
            </a:endParaRPr>
          </a:p>
        </p:txBody>
      </p:sp>
      <p:sp>
        <p:nvSpPr>
          <p:cNvPr id="8" name="CuadroTexto 7"/>
          <p:cNvSpPr txBox="1"/>
          <p:nvPr/>
        </p:nvSpPr>
        <p:spPr>
          <a:xfrm>
            <a:off x="556098" y="4860017"/>
            <a:ext cx="1444152" cy="215444"/>
          </a:xfrm>
          <a:prstGeom prst="rect">
            <a:avLst/>
          </a:prstGeom>
          <a:noFill/>
        </p:spPr>
        <p:txBody>
          <a:bodyPr wrap="square" rtlCol="0">
            <a:spAutoFit/>
          </a:bodyPr>
          <a:lstStyle/>
          <a:p>
            <a:pPr algn="ctr"/>
            <a:r>
              <a:rPr lang="es-CL" sz="800" dirty="0" smtClean="0">
                <a:solidFill>
                  <a:schemeClr val="bg1"/>
                </a:solidFill>
                <a:latin typeface="DM Sans" pitchFamily="2" charset="0"/>
              </a:rPr>
              <a:t>Fuente: IPSOS</a:t>
            </a:r>
            <a:endParaRPr lang="es-CL" sz="800" dirty="0">
              <a:solidFill>
                <a:schemeClr val="bg1"/>
              </a:solidFill>
              <a:latin typeface="DM Sans" pitchFamily="2" charset="0"/>
            </a:endParaRPr>
          </a:p>
        </p:txBody>
      </p:sp>
      <p:sp>
        <p:nvSpPr>
          <p:cNvPr id="9" name="Rectángulo 8">
            <a:extLst>
              <a:ext uri="{FF2B5EF4-FFF2-40B4-BE49-F238E27FC236}">
                <a16:creationId xmlns:a16="http://schemas.microsoft.com/office/drawing/2014/main" id="{66FCCFC8-5592-4D07-9420-A316A403AC5B}"/>
              </a:ext>
            </a:extLst>
          </p:cNvPr>
          <p:cNvSpPr/>
          <p:nvPr/>
        </p:nvSpPr>
        <p:spPr>
          <a:xfrm>
            <a:off x="2997137" y="399006"/>
            <a:ext cx="4217443" cy="553998"/>
          </a:xfrm>
          <a:prstGeom prst="rect">
            <a:avLst/>
          </a:prstGeom>
          <a:noFill/>
        </p:spPr>
        <p:txBody>
          <a:bodyPr vert="horz" wrap="square" lIns="108000" tIns="45720" rIns="108000" bIns="0" rtlCol="0">
            <a:spAutoFit/>
          </a:bodyPr>
          <a:lstStyle/>
          <a:p>
            <a:pPr algn="just">
              <a:buSzPct val="50000"/>
              <a:defRPr/>
            </a:pPr>
            <a:r>
              <a:rPr lang="es-CL" sz="1100" dirty="0">
                <a:solidFill>
                  <a:schemeClr val="tx1">
                    <a:lumMod val="85000"/>
                    <a:lumOff val="15000"/>
                  </a:schemeClr>
                </a:solidFill>
                <a:latin typeface="DM Sans" pitchFamily="2" charset="0"/>
              </a:rPr>
              <a:t>Pensando en la televisión, ¿cuál de los siguientes tipos de programas piensa usted que es mejor para informar a la ciudadanía sobre las primarias presidenciales? </a:t>
            </a:r>
          </a:p>
        </p:txBody>
      </p:sp>
      <p:sp>
        <p:nvSpPr>
          <p:cNvPr id="10" name="CuadroTexto 9"/>
          <p:cNvSpPr txBox="1"/>
          <p:nvPr/>
        </p:nvSpPr>
        <p:spPr>
          <a:xfrm>
            <a:off x="4692309" y="4810596"/>
            <a:ext cx="708848" cy="246221"/>
          </a:xfrm>
          <a:prstGeom prst="rect">
            <a:avLst/>
          </a:prstGeom>
          <a:noFill/>
        </p:spPr>
        <p:txBody>
          <a:bodyPr wrap="none" rtlCol="0">
            <a:spAutoFit/>
          </a:bodyPr>
          <a:lstStyle/>
          <a:p>
            <a:pPr algn="ctr"/>
            <a:r>
              <a:rPr lang="es-CL" sz="1000" dirty="0" smtClean="0">
                <a:solidFill>
                  <a:schemeClr val="bg2">
                    <a:lumMod val="75000"/>
                  </a:schemeClr>
                </a:solidFill>
                <a:latin typeface="DM Sans" pitchFamily="2" charset="0"/>
              </a:rPr>
              <a:t>n = 1.300</a:t>
            </a:r>
            <a:endParaRPr lang="es-CL" sz="1000" dirty="0">
              <a:solidFill>
                <a:schemeClr val="bg2">
                  <a:lumMod val="75000"/>
                </a:schemeClr>
              </a:solidFill>
              <a:latin typeface="DM Sans" pitchFamily="2" charset="0"/>
            </a:endParaRPr>
          </a:p>
        </p:txBody>
      </p:sp>
      <p:sp>
        <p:nvSpPr>
          <p:cNvPr id="11" name="object 3"/>
          <p:cNvSpPr/>
          <p:nvPr/>
        </p:nvSpPr>
        <p:spPr>
          <a:xfrm>
            <a:off x="8543925" y="0"/>
            <a:ext cx="600074" cy="121540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2430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a:t>
            </a:fld>
            <a:endParaRPr lang="es-CL"/>
          </a:p>
        </p:txBody>
      </p:sp>
      <p:sp>
        <p:nvSpPr>
          <p:cNvPr id="6" name="CuadroTexto 5"/>
          <p:cNvSpPr txBox="1"/>
          <p:nvPr/>
        </p:nvSpPr>
        <p:spPr>
          <a:xfrm>
            <a:off x="1033963" y="1684520"/>
            <a:ext cx="7656495" cy="2893100"/>
          </a:xfrm>
          <a:prstGeom prst="rect">
            <a:avLst/>
          </a:prstGeom>
          <a:noFill/>
        </p:spPr>
        <p:txBody>
          <a:bodyPr wrap="square" rtlCol="0">
            <a:spAutoFit/>
          </a:bodyPr>
          <a:lstStyle/>
          <a:p>
            <a:pPr marL="285750" indent="-285750">
              <a:buFont typeface="DM Sans" pitchFamily="2" charset="0"/>
              <a:buChar char="-"/>
            </a:pPr>
            <a:r>
              <a:rPr lang="es-CL" dirty="0" smtClean="0">
                <a:solidFill>
                  <a:schemeClr val="tx1">
                    <a:lumMod val="75000"/>
                    <a:lumOff val="25000"/>
                  </a:schemeClr>
                </a:solidFill>
                <a:latin typeface="DM Sans" pitchFamily="2" charset="0"/>
              </a:rPr>
              <a:t>La </a:t>
            </a:r>
            <a:r>
              <a:rPr lang="es-CL" dirty="0">
                <a:solidFill>
                  <a:schemeClr val="tx1">
                    <a:lumMod val="75000"/>
                    <a:lumOff val="25000"/>
                  </a:schemeClr>
                </a:solidFill>
                <a:latin typeface="DM Sans" pitchFamily="2" charset="0"/>
              </a:rPr>
              <a:t>franja electoral es </a:t>
            </a:r>
            <a:r>
              <a:rPr lang="es-CL" b="1" dirty="0" smtClean="0">
                <a:solidFill>
                  <a:schemeClr val="tx1">
                    <a:lumMod val="75000"/>
                    <a:lumOff val="25000"/>
                  </a:schemeClr>
                </a:solidFill>
                <a:latin typeface="DM Sans" pitchFamily="2" charset="0"/>
              </a:rPr>
              <a:t>altamente valorada por la audiencia en general </a:t>
            </a:r>
            <a:r>
              <a:rPr lang="es-CL" dirty="0" smtClean="0">
                <a:solidFill>
                  <a:schemeClr val="tx1">
                    <a:lumMod val="75000"/>
                    <a:lumOff val="25000"/>
                  </a:schemeClr>
                </a:solidFill>
                <a:latin typeface="DM Sans" pitchFamily="2" charset="0"/>
              </a:rPr>
              <a:t>y es vista como un </a:t>
            </a:r>
            <a:r>
              <a:rPr lang="es-CL" dirty="0">
                <a:solidFill>
                  <a:schemeClr val="tx1">
                    <a:lumMod val="75000"/>
                    <a:lumOff val="25000"/>
                  </a:schemeClr>
                </a:solidFill>
                <a:latin typeface="DM Sans" pitchFamily="2" charset="0"/>
              </a:rPr>
              <a:t>complemento a otros formatos </a:t>
            </a:r>
            <a:r>
              <a:rPr lang="es-CL" dirty="0" smtClean="0">
                <a:solidFill>
                  <a:schemeClr val="tx1">
                    <a:lumMod val="75000"/>
                    <a:lumOff val="25000"/>
                  </a:schemeClr>
                </a:solidFill>
                <a:latin typeface="DM Sans" pitchFamily="2" charset="0"/>
              </a:rPr>
              <a:t>televisivos, como los debates y las entrevistas.</a:t>
            </a:r>
          </a:p>
          <a:p>
            <a:pPr marL="285750" indent="-285750">
              <a:buFont typeface="DM Sans" pitchFamily="2" charset="0"/>
              <a:buChar char="-"/>
            </a:pPr>
            <a:endParaRPr lang="es-CL" dirty="0">
              <a:solidFill>
                <a:schemeClr val="tx1">
                  <a:lumMod val="75000"/>
                  <a:lumOff val="25000"/>
                </a:schemeClr>
              </a:solidFill>
              <a:latin typeface="DM Sans" pitchFamily="2" charset="0"/>
            </a:endParaRPr>
          </a:p>
          <a:p>
            <a:pPr marL="285750" indent="-285750">
              <a:buFont typeface="DM Sans" pitchFamily="2" charset="0"/>
              <a:buChar char="-"/>
            </a:pPr>
            <a:r>
              <a:rPr lang="es-CL" dirty="0" smtClean="0">
                <a:solidFill>
                  <a:schemeClr val="tx1">
                    <a:lumMod val="75000"/>
                    <a:lumOff val="25000"/>
                  </a:schemeClr>
                </a:solidFill>
                <a:latin typeface="DM Sans" pitchFamily="2" charset="0"/>
              </a:rPr>
              <a:t>Resulta llamativo y novedoso el </a:t>
            </a:r>
            <a:r>
              <a:rPr lang="es-CL" b="1" dirty="0" smtClean="0">
                <a:solidFill>
                  <a:schemeClr val="tx1">
                    <a:lumMod val="75000"/>
                    <a:lumOff val="25000"/>
                  </a:schemeClr>
                </a:solidFill>
                <a:latin typeface="DM Sans" pitchFamily="2" charset="0"/>
              </a:rPr>
              <a:t>interés de parte del público joven (18 a 29 años)</a:t>
            </a:r>
            <a:r>
              <a:rPr lang="es-CL" dirty="0" smtClean="0">
                <a:solidFill>
                  <a:schemeClr val="tx1">
                    <a:lumMod val="75000"/>
                    <a:lumOff val="25000"/>
                  </a:schemeClr>
                </a:solidFill>
                <a:latin typeface="DM Sans" pitchFamily="2" charset="0"/>
              </a:rPr>
              <a:t>. Si bien no constituyen la mayoría de la audiencia, su opinión es muy positiva y su patrón de consumo denota mayor interés.</a:t>
            </a:r>
          </a:p>
          <a:p>
            <a:pPr marL="285750" indent="-285750">
              <a:buFont typeface="DM Sans" pitchFamily="2" charset="0"/>
              <a:buChar char="-"/>
            </a:pPr>
            <a:endParaRPr lang="es-CL" dirty="0">
              <a:solidFill>
                <a:schemeClr val="tx1">
                  <a:lumMod val="75000"/>
                  <a:lumOff val="25000"/>
                </a:schemeClr>
              </a:solidFill>
              <a:latin typeface="DM Sans" pitchFamily="2" charset="0"/>
            </a:endParaRPr>
          </a:p>
          <a:p>
            <a:pPr marL="285750" indent="-285750">
              <a:buFont typeface="DM Sans" pitchFamily="2" charset="0"/>
              <a:buChar char="-"/>
            </a:pPr>
            <a:r>
              <a:rPr lang="es-CL" dirty="0" smtClean="0">
                <a:solidFill>
                  <a:schemeClr val="tx1">
                    <a:lumMod val="75000"/>
                    <a:lumOff val="25000"/>
                  </a:schemeClr>
                </a:solidFill>
                <a:latin typeface="DM Sans" pitchFamily="2" charset="0"/>
              </a:rPr>
              <a:t>El </a:t>
            </a:r>
            <a:r>
              <a:rPr lang="es-CL" b="1" dirty="0" smtClean="0">
                <a:solidFill>
                  <a:schemeClr val="tx1">
                    <a:lumMod val="75000"/>
                    <a:lumOff val="25000"/>
                  </a:schemeClr>
                </a:solidFill>
                <a:latin typeface="DM Sans" pitchFamily="2" charset="0"/>
              </a:rPr>
              <a:t>público joven</a:t>
            </a:r>
            <a:r>
              <a:rPr lang="es-CL" dirty="0" smtClean="0">
                <a:solidFill>
                  <a:schemeClr val="tx1">
                    <a:lumMod val="75000"/>
                    <a:lumOff val="25000"/>
                  </a:schemeClr>
                </a:solidFill>
                <a:latin typeface="DM Sans" pitchFamily="2" charset="0"/>
              </a:rPr>
              <a:t>, aunque altamente equipado y digitalizado, </a:t>
            </a:r>
            <a:r>
              <a:rPr lang="es-CL" b="1" dirty="0" smtClean="0">
                <a:solidFill>
                  <a:schemeClr val="tx1">
                    <a:lumMod val="75000"/>
                    <a:lumOff val="25000"/>
                  </a:schemeClr>
                </a:solidFill>
                <a:latin typeface="DM Sans" pitchFamily="2" charset="0"/>
              </a:rPr>
              <a:t>NO ha abandonado a la televisión abierta</a:t>
            </a:r>
            <a:r>
              <a:rPr lang="es-CL" dirty="0" smtClean="0">
                <a:solidFill>
                  <a:schemeClr val="tx1">
                    <a:lumMod val="75000"/>
                    <a:lumOff val="25000"/>
                  </a:schemeClr>
                </a:solidFill>
                <a:latin typeface="DM Sans" pitchFamily="2" charset="0"/>
              </a:rPr>
              <a:t> y le sigue atribuyendo importancia crucial, especialmente para procesos electorales.</a:t>
            </a:r>
          </a:p>
          <a:p>
            <a:pPr marL="285750" indent="-285750">
              <a:buFont typeface="DM Sans" pitchFamily="2" charset="0"/>
              <a:buChar char="-"/>
            </a:pPr>
            <a:endParaRPr lang="es-CL" dirty="0">
              <a:solidFill>
                <a:schemeClr val="tx1">
                  <a:lumMod val="75000"/>
                  <a:lumOff val="25000"/>
                </a:schemeClr>
              </a:solidFill>
              <a:latin typeface="DM Sans" pitchFamily="2" charset="0"/>
            </a:endParaRPr>
          </a:p>
          <a:p>
            <a:pPr marL="285750" indent="-285750">
              <a:buFont typeface="DM Sans" pitchFamily="2" charset="0"/>
              <a:buChar char="-"/>
            </a:pPr>
            <a:r>
              <a:rPr lang="es-CL" dirty="0" smtClean="0">
                <a:solidFill>
                  <a:schemeClr val="tx1">
                    <a:lumMod val="75000"/>
                    <a:lumOff val="25000"/>
                  </a:schemeClr>
                </a:solidFill>
                <a:latin typeface="DM Sans" pitchFamily="2" charset="0"/>
              </a:rPr>
              <a:t>La principal brecha en actitudes y conductas respecto de la franja electoral es entre generaciones, seguido de segmentos socioeconómicos. </a:t>
            </a:r>
            <a:endParaRPr lang="es-CL" dirty="0">
              <a:solidFill>
                <a:schemeClr val="tx1">
                  <a:lumMod val="75000"/>
                  <a:lumOff val="25000"/>
                </a:schemeClr>
              </a:solidFill>
            </a:endParaRPr>
          </a:p>
        </p:txBody>
      </p:sp>
      <p:sp>
        <p:nvSpPr>
          <p:cNvPr id="7" name="CuadroTexto 6"/>
          <p:cNvSpPr txBox="1"/>
          <p:nvPr/>
        </p:nvSpPr>
        <p:spPr>
          <a:xfrm>
            <a:off x="307238" y="629110"/>
            <a:ext cx="8383220" cy="892552"/>
          </a:xfrm>
          <a:prstGeom prst="rect">
            <a:avLst/>
          </a:prstGeom>
          <a:noFill/>
        </p:spPr>
        <p:txBody>
          <a:bodyPr wrap="square" rtlCol="0">
            <a:spAutoFit/>
          </a:bodyPr>
          <a:lstStyle/>
          <a:p>
            <a:r>
              <a:rPr lang="es-CL" sz="2000" dirty="0" smtClean="0">
                <a:latin typeface="DM Sans" pitchFamily="2" charset="0"/>
              </a:rPr>
              <a:t>Algunas afirmaciones sobre la </a:t>
            </a:r>
            <a:br>
              <a:rPr lang="es-CL" sz="2000" dirty="0" smtClean="0">
                <a:latin typeface="DM Sans" pitchFamily="2" charset="0"/>
              </a:rPr>
            </a:br>
            <a:r>
              <a:rPr lang="es-CL" sz="3200" dirty="0" smtClean="0">
                <a:solidFill>
                  <a:srgbClr val="FF4400"/>
                </a:solidFill>
                <a:latin typeface="DM Sans" pitchFamily="2" charset="0"/>
              </a:rPr>
              <a:t>franja electoral de primarias presidenciales</a:t>
            </a:r>
            <a:endParaRPr lang="es-CL" sz="3200" dirty="0">
              <a:solidFill>
                <a:srgbClr val="FF4400"/>
              </a:solidFill>
              <a:latin typeface="DM Sans" pitchFamily="2" charset="0"/>
            </a:endParaRPr>
          </a:p>
        </p:txBody>
      </p:sp>
      <p:sp>
        <p:nvSpPr>
          <p:cNvPr id="8" name="object 3"/>
          <p:cNvSpPr/>
          <p:nvPr/>
        </p:nvSpPr>
        <p:spPr>
          <a:xfrm>
            <a:off x="8543925" y="0"/>
            <a:ext cx="600074" cy="121540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1414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20</a:t>
            </a:fld>
            <a:endParaRPr lang="es-CL"/>
          </a:p>
        </p:txBody>
      </p:sp>
      <p:sp>
        <p:nvSpPr>
          <p:cNvPr id="5" name="Rectángulo 4">
            <a:extLst>
              <a:ext uri="{FF2B5EF4-FFF2-40B4-BE49-F238E27FC236}">
                <a16:creationId xmlns:a16="http://schemas.microsoft.com/office/drawing/2014/main" id="{3DD81173-44B2-4710-A286-2F7CEF3F8774}"/>
              </a:ext>
            </a:extLst>
          </p:cNvPr>
          <p:cNvSpPr/>
          <p:nvPr/>
        </p:nvSpPr>
        <p:spPr>
          <a:xfrm>
            <a:off x="2986087" y="546187"/>
            <a:ext cx="5007769" cy="415498"/>
          </a:xfrm>
          <a:prstGeom prst="rect">
            <a:avLst/>
          </a:prstGeom>
          <a:noFill/>
        </p:spPr>
        <p:txBody>
          <a:bodyPr vert="horz" wrap="square" lIns="108000" tIns="45720" rIns="108000" bIns="0" rtlCol="0">
            <a:spAutoFit/>
          </a:bodyPr>
          <a:lstStyle/>
          <a:p>
            <a:pPr algn="just">
              <a:buSzPct val="50000"/>
              <a:defRPr/>
            </a:pPr>
            <a:r>
              <a:rPr lang="es-CL" sz="1200" dirty="0">
                <a:solidFill>
                  <a:schemeClr val="tx1">
                    <a:lumMod val="85000"/>
                    <a:lumOff val="15000"/>
                  </a:schemeClr>
                </a:solidFill>
                <a:latin typeface="DM Sans" pitchFamily="2" charset="0"/>
              </a:rPr>
              <a:t>¿Qué otros medios de comunicación usó usted para informarse sobre las primarias presidenciales? </a:t>
            </a:r>
            <a:endParaRPr lang="es-CL" sz="1200" dirty="0" smtClean="0">
              <a:solidFill>
                <a:schemeClr val="tx1">
                  <a:lumMod val="85000"/>
                  <a:lumOff val="15000"/>
                </a:schemeClr>
              </a:solidFill>
              <a:latin typeface="DM Sans" pitchFamily="2" charset="0"/>
            </a:endParaRPr>
          </a:p>
        </p:txBody>
      </p:sp>
      <p:graphicFrame>
        <p:nvGraphicFramePr>
          <p:cNvPr id="6" name="Gráfico 5">
            <a:extLst>
              <a:ext uri="{FF2B5EF4-FFF2-40B4-BE49-F238E27FC236}">
                <a16:creationId xmlns:a16="http://schemas.microsoft.com/office/drawing/2014/main" id="{8581E60B-09BB-498B-8338-55C57262BD8A}"/>
              </a:ext>
            </a:extLst>
          </p:cNvPr>
          <p:cNvGraphicFramePr/>
          <p:nvPr>
            <p:extLst>
              <p:ext uri="{D42A27DB-BD31-4B8C-83A1-F6EECF244321}">
                <p14:modId xmlns:p14="http://schemas.microsoft.com/office/powerpoint/2010/main" val="592295094"/>
              </p:ext>
            </p:extLst>
          </p:nvPr>
        </p:nvGraphicFramePr>
        <p:xfrm>
          <a:off x="2827325" y="1198085"/>
          <a:ext cx="4551428" cy="346513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0" y="0"/>
            <a:ext cx="2706624" cy="5143500"/>
          </a:xfrm>
          <a:prstGeom prst="rect">
            <a:avLst/>
          </a:prstGeom>
          <a:solidFill>
            <a:srgbClr val="5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CuadroTexto 7"/>
          <p:cNvSpPr txBox="1"/>
          <p:nvPr/>
        </p:nvSpPr>
        <p:spPr>
          <a:xfrm>
            <a:off x="120701" y="1556087"/>
            <a:ext cx="2465222" cy="2246769"/>
          </a:xfrm>
          <a:prstGeom prst="rect">
            <a:avLst/>
          </a:prstGeom>
          <a:noFill/>
        </p:spPr>
        <p:txBody>
          <a:bodyPr wrap="square" rtlCol="0">
            <a:spAutoFit/>
          </a:bodyPr>
          <a:lstStyle/>
          <a:p>
            <a:r>
              <a:rPr lang="es-CL" dirty="0" smtClean="0">
                <a:solidFill>
                  <a:schemeClr val="bg1"/>
                </a:solidFill>
                <a:latin typeface="DM Sans" pitchFamily="2" charset="0"/>
              </a:rPr>
              <a:t>A pesar de que los principales usuarios de medios digitales parecen ser los jóvenes, debe destacarse (como se vio en láminas anteriores) que NO han desechado la televisión, sino que la complementan con más fuentes.</a:t>
            </a:r>
            <a:endParaRPr lang="es-CL" dirty="0">
              <a:solidFill>
                <a:schemeClr val="bg1"/>
              </a:solidFill>
              <a:latin typeface="DM Sans" pitchFamily="2" charset="0"/>
            </a:endParaRPr>
          </a:p>
        </p:txBody>
      </p:sp>
      <p:sp>
        <p:nvSpPr>
          <p:cNvPr id="9" name="CuadroTexto 8"/>
          <p:cNvSpPr txBox="1"/>
          <p:nvPr/>
        </p:nvSpPr>
        <p:spPr>
          <a:xfrm>
            <a:off x="556098" y="4860017"/>
            <a:ext cx="1444152" cy="215444"/>
          </a:xfrm>
          <a:prstGeom prst="rect">
            <a:avLst/>
          </a:prstGeom>
          <a:noFill/>
        </p:spPr>
        <p:txBody>
          <a:bodyPr wrap="square" rtlCol="0">
            <a:spAutoFit/>
          </a:bodyPr>
          <a:lstStyle/>
          <a:p>
            <a:pPr algn="ctr"/>
            <a:r>
              <a:rPr lang="es-CL" sz="800" dirty="0" smtClean="0">
                <a:solidFill>
                  <a:schemeClr val="bg1"/>
                </a:solidFill>
                <a:latin typeface="DM Sans" pitchFamily="2" charset="0"/>
              </a:rPr>
              <a:t>Fuente: IPSOS</a:t>
            </a:r>
            <a:endParaRPr lang="es-CL" sz="800" dirty="0">
              <a:solidFill>
                <a:schemeClr val="bg1"/>
              </a:solidFill>
              <a:latin typeface="DM Sans" pitchFamily="2" charset="0"/>
            </a:endParaRPr>
          </a:p>
        </p:txBody>
      </p:sp>
      <p:sp>
        <p:nvSpPr>
          <p:cNvPr id="10" name="CuadroTexto 9"/>
          <p:cNvSpPr txBox="1"/>
          <p:nvPr/>
        </p:nvSpPr>
        <p:spPr>
          <a:xfrm>
            <a:off x="4949484" y="4810596"/>
            <a:ext cx="708848" cy="246221"/>
          </a:xfrm>
          <a:prstGeom prst="rect">
            <a:avLst/>
          </a:prstGeom>
          <a:noFill/>
        </p:spPr>
        <p:txBody>
          <a:bodyPr wrap="none" rtlCol="0">
            <a:spAutoFit/>
          </a:bodyPr>
          <a:lstStyle/>
          <a:p>
            <a:pPr algn="ctr"/>
            <a:r>
              <a:rPr lang="es-CL" sz="1000" dirty="0" smtClean="0">
                <a:solidFill>
                  <a:schemeClr val="bg2">
                    <a:lumMod val="75000"/>
                  </a:schemeClr>
                </a:solidFill>
                <a:latin typeface="DM Sans" pitchFamily="2" charset="0"/>
              </a:rPr>
              <a:t>n = 1.300</a:t>
            </a:r>
            <a:endParaRPr lang="es-CL" sz="1000" dirty="0">
              <a:solidFill>
                <a:schemeClr val="bg2">
                  <a:lumMod val="75000"/>
                </a:schemeClr>
              </a:solidFill>
              <a:latin typeface="DM Sans" pitchFamily="2" charset="0"/>
            </a:endParaRPr>
          </a:p>
        </p:txBody>
      </p:sp>
      <p:sp>
        <p:nvSpPr>
          <p:cNvPr id="11" name="CuadroTexto 10"/>
          <p:cNvSpPr txBox="1"/>
          <p:nvPr/>
        </p:nvSpPr>
        <p:spPr>
          <a:xfrm>
            <a:off x="7778064" y="2926311"/>
            <a:ext cx="1239442" cy="307777"/>
          </a:xfrm>
          <a:prstGeom prst="rect">
            <a:avLst/>
          </a:prstGeom>
          <a:noFill/>
        </p:spPr>
        <p:txBody>
          <a:bodyPr wrap="none" rtlCol="0">
            <a:spAutoFit/>
          </a:bodyPr>
          <a:lstStyle/>
          <a:p>
            <a:r>
              <a:rPr lang="es-CL" dirty="0" smtClean="0">
                <a:solidFill>
                  <a:srgbClr val="FF4400"/>
                </a:solidFill>
                <a:latin typeface="DM Sans" pitchFamily="2" charset="0"/>
              </a:rPr>
              <a:t>18 a 29: 33%</a:t>
            </a:r>
            <a:endParaRPr lang="es-CL" dirty="0">
              <a:solidFill>
                <a:srgbClr val="FF4400"/>
              </a:solidFill>
              <a:latin typeface="DM Sans" pitchFamily="2" charset="0"/>
            </a:endParaRPr>
          </a:p>
        </p:txBody>
      </p:sp>
      <p:cxnSp>
        <p:nvCxnSpPr>
          <p:cNvPr id="13" name="Conector recto de flecha 12"/>
          <p:cNvCxnSpPr>
            <a:endCxn id="11" idx="1"/>
          </p:cNvCxnSpPr>
          <p:nvPr/>
        </p:nvCxnSpPr>
        <p:spPr>
          <a:xfrm>
            <a:off x="6034989" y="3080199"/>
            <a:ext cx="1743075" cy="1"/>
          </a:xfrm>
          <a:prstGeom prst="straightConnector1">
            <a:avLst/>
          </a:prstGeom>
          <a:ln w="19050">
            <a:solidFill>
              <a:srgbClr val="FF440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7694721" y="1525759"/>
            <a:ext cx="1402948" cy="307777"/>
          </a:xfrm>
          <a:prstGeom prst="rect">
            <a:avLst/>
          </a:prstGeom>
          <a:noFill/>
        </p:spPr>
        <p:txBody>
          <a:bodyPr wrap="none" rtlCol="0">
            <a:spAutoFit/>
          </a:bodyPr>
          <a:lstStyle/>
          <a:p>
            <a:r>
              <a:rPr lang="es-CL" dirty="0" smtClean="0">
                <a:solidFill>
                  <a:srgbClr val="FF4400"/>
                </a:solidFill>
                <a:latin typeface="DM Sans" pitchFamily="2" charset="0"/>
              </a:rPr>
              <a:t>50 y más: </a:t>
            </a:r>
            <a:r>
              <a:rPr lang="es-CL" dirty="0">
                <a:solidFill>
                  <a:srgbClr val="FF4400"/>
                </a:solidFill>
                <a:latin typeface="DM Sans" pitchFamily="2" charset="0"/>
              </a:rPr>
              <a:t>5</a:t>
            </a:r>
            <a:r>
              <a:rPr lang="es-CL" dirty="0" smtClean="0">
                <a:solidFill>
                  <a:srgbClr val="FF4400"/>
                </a:solidFill>
                <a:latin typeface="DM Sans" pitchFamily="2" charset="0"/>
              </a:rPr>
              <a:t>3%</a:t>
            </a:r>
            <a:endParaRPr lang="es-CL" dirty="0">
              <a:solidFill>
                <a:srgbClr val="FF4400"/>
              </a:solidFill>
              <a:latin typeface="DM Sans" pitchFamily="2" charset="0"/>
            </a:endParaRPr>
          </a:p>
        </p:txBody>
      </p:sp>
      <p:cxnSp>
        <p:nvCxnSpPr>
          <p:cNvPr id="15" name="Conector recto de flecha 14"/>
          <p:cNvCxnSpPr>
            <a:endCxn id="14" idx="1"/>
          </p:cNvCxnSpPr>
          <p:nvPr/>
        </p:nvCxnSpPr>
        <p:spPr>
          <a:xfrm>
            <a:off x="6665200" y="1678781"/>
            <a:ext cx="1029521" cy="867"/>
          </a:xfrm>
          <a:prstGeom prst="straightConnector1">
            <a:avLst/>
          </a:prstGeom>
          <a:ln w="19050">
            <a:solidFill>
              <a:srgbClr val="FF4400"/>
            </a:solidFill>
            <a:tailEnd type="triangle"/>
          </a:ln>
        </p:spPr>
        <p:style>
          <a:lnRef idx="1">
            <a:schemeClr val="accent1"/>
          </a:lnRef>
          <a:fillRef idx="0">
            <a:schemeClr val="accent1"/>
          </a:fillRef>
          <a:effectRef idx="0">
            <a:schemeClr val="accent1"/>
          </a:effectRef>
          <a:fontRef idx="minor">
            <a:schemeClr val="tx1"/>
          </a:fontRef>
        </p:style>
      </p:cxnSp>
      <p:sp>
        <p:nvSpPr>
          <p:cNvPr id="17" name="object 3"/>
          <p:cNvSpPr/>
          <p:nvPr/>
        </p:nvSpPr>
        <p:spPr>
          <a:xfrm>
            <a:off x="8543925" y="0"/>
            <a:ext cx="600074" cy="121540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13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21</a:t>
            </a:fld>
            <a:endParaRPr lang="es-CL"/>
          </a:p>
        </p:txBody>
      </p:sp>
      <p:sp>
        <p:nvSpPr>
          <p:cNvPr id="5" name="object 36"/>
          <p:cNvSpPr/>
          <p:nvPr/>
        </p:nvSpPr>
        <p:spPr>
          <a:xfrm>
            <a:off x="8717686" y="0"/>
            <a:ext cx="431902" cy="5147927"/>
          </a:xfrm>
          <a:prstGeom prst="rect">
            <a:avLst/>
          </a:prstGeom>
          <a:blipFill>
            <a:blip r:embed="rId2" cstate="print"/>
            <a:stretch>
              <a:fillRect/>
            </a:stretch>
          </a:blipFill>
        </p:spPr>
        <p:txBody>
          <a:bodyPr wrap="square" lIns="0" tIns="0" rIns="0" bIns="0" rtlCol="0"/>
          <a:lstStyle/>
          <a:p>
            <a:endParaRPr/>
          </a:p>
        </p:txBody>
      </p:sp>
      <p:grpSp>
        <p:nvGrpSpPr>
          <p:cNvPr id="6" name="Grupo 5"/>
          <p:cNvGrpSpPr/>
          <p:nvPr/>
        </p:nvGrpSpPr>
        <p:grpSpPr>
          <a:xfrm>
            <a:off x="8853707" y="243985"/>
            <a:ext cx="159861" cy="194193"/>
            <a:chOff x="9330521" y="355163"/>
            <a:chExt cx="159861" cy="194193"/>
          </a:xfrm>
        </p:grpSpPr>
        <p:sp>
          <p:nvSpPr>
            <p:cNvPr id="7" name="object 37"/>
            <p:cNvSpPr/>
            <p:nvPr/>
          </p:nvSpPr>
          <p:spPr>
            <a:xfrm>
              <a:off x="9330521" y="355163"/>
              <a:ext cx="159861" cy="90000"/>
            </a:xfrm>
            <a:prstGeom prst="rect">
              <a:avLst/>
            </a:prstGeom>
            <a:blipFill>
              <a:blip r:embed="rId3" cstate="print"/>
              <a:stretch>
                <a:fillRect/>
              </a:stretch>
            </a:blipFill>
          </p:spPr>
          <p:txBody>
            <a:bodyPr wrap="square" lIns="0" tIns="0" rIns="0" bIns="0" rtlCol="0"/>
            <a:lstStyle/>
            <a:p>
              <a:endParaRPr/>
            </a:p>
          </p:txBody>
        </p:sp>
        <p:sp>
          <p:nvSpPr>
            <p:cNvPr id="8" name="object 38"/>
            <p:cNvSpPr/>
            <p:nvPr/>
          </p:nvSpPr>
          <p:spPr>
            <a:xfrm>
              <a:off x="9338751" y="459356"/>
              <a:ext cx="150365" cy="90000"/>
            </a:xfrm>
            <a:prstGeom prst="rect">
              <a:avLst/>
            </a:prstGeom>
            <a:blipFill>
              <a:blip r:embed="rId4" cstate="print"/>
              <a:stretch>
                <a:fillRect/>
              </a:stretch>
            </a:blipFill>
          </p:spPr>
          <p:txBody>
            <a:bodyPr wrap="square" lIns="0" tIns="0" rIns="0" bIns="0" rtlCol="0"/>
            <a:lstStyle/>
            <a:p>
              <a:endParaRPr/>
            </a:p>
          </p:txBody>
        </p:sp>
      </p:grpSp>
      <p:sp>
        <p:nvSpPr>
          <p:cNvPr id="9" name="CuadroTexto 8"/>
          <p:cNvSpPr txBox="1"/>
          <p:nvPr/>
        </p:nvSpPr>
        <p:spPr>
          <a:xfrm>
            <a:off x="2991574" y="2123311"/>
            <a:ext cx="2882520" cy="523220"/>
          </a:xfrm>
          <a:prstGeom prst="rect">
            <a:avLst/>
          </a:prstGeom>
          <a:noFill/>
        </p:spPr>
        <p:txBody>
          <a:bodyPr wrap="none" rtlCol="0">
            <a:spAutoFit/>
          </a:bodyPr>
          <a:lstStyle/>
          <a:p>
            <a:r>
              <a:rPr lang="es-CL" sz="2800" dirty="0" smtClean="0">
                <a:latin typeface="DM Sans" pitchFamily="2" charset="0"/>
              </a:rPr>
              <a:t>CONCLUSIONES</a:t>
            </a:r>
            <a:endParaRPr lang="es-CL" sz="2800" dirty="0">
              <a:latin typeface="DM Sans" pitchFamily="2" charset="0"/>
            </a:endParaRPr>
          </a:p>
        </p:txBody>
      </p:sp>
    </p:spTree>
    <p:extLst>
      <p:ext uri="{BB962C8B-B14F-4D97-AF65-F5344CB8AC3E}">
        <p14:creationId xmlns:p14="http://schemas.microsoft.com/office/powerpoint/2010/main" val="267271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E4F5439-EFFD-400B-876B-D6FC333ADAC5}"/>
              </a:ext>
            </a:extLst>
          </p:cNvPr>
          <p:cNvSpPr>
            <a:spLocks noGrp="1"/>
          </p:cNvSpPr>
          <p:nvPr>
            <p:ph type="sldNum" sz="quarter" idx="14"/>
          </p:nvPr>
        </p:nvSpPr>
        <p:spPr/>
        <p:txBody>
          <a:bodyPr/>
          <a:lstStyle/>
          <a:p>
            <a:pPr defTabSz="685800">
              <a:buClrTx/>
              <a:defRPr/>
            </a:pPr>
            <a:fld id="{D61AABEC-672F-4B68-B914-690DA978312C}" type="slidenum">
              <a:rPr lang="en-GB" sz="675" b="1" kern="1200">
                <a:solidFill>
                  <a:prstClr val="white"/>
                </a:solidFill>
                <a:latin typeface="Arial Black"/>
                <a:ea typeface="+mn-ea"/>
                <a:cs typeface="+mn-cs"/>
              </a:rPr>
              <a:pPr defTabSz="685800">
                <a:buClrTx/>
                <a:defRPr/>
              </a:pPr>
              <a:t>22</a:t>
            </a:fld>
            <a:r>
              <a:rPr lang="en-GB" sz="675" b="1" kern="1200" dirty="0">
                <a:solidFill>
                  <a:prstClr val="white"/>
                </a:solidFill>
                <a:latin typeface="Arial Black"/>
                <a:ea typeface="+mn-ea"/>
                <a:cs typeface="+mn-cs"/>
              </a:rPr>
              <a:t> ‒ </a:t>
            </a:r>
          </a:p>
        </p:txBody>
      </p:sp>
      <p:sp>
        <p:nvSpPr>
          <p:cNvPr id="2" name="CuadroTexto 1">
            <a:extLst>
              <a:ext uri="{FF2B5EF4-FFF2-40B4-BE49-F238E27FC236}">
                <a16:creationId xmlns:a16="http://schemas.microsoft.com/office/drawing/2014/main" id="{98F827E4-68F0-4204-931B-EBA1C4A942C3}"/>
              </a:ext>
            </a:extLst>
          </p:cNvPr>
          <p:cNvSpPr txBox="1"/>
          <p:nvPr/>
        </p:nvSpPr>
        <p:spPr>
          <a:xfrm>
            <a:off x="303590" y="636502"/>
            <a:ext cx="8316923" cy="3670236"/>
          </a:xfrm>
          <a:prstGeom prst="rect">
            <a:avLst/>
          </a:prstGeom>
          <a:noFill/>
        </p:spPr>
        <p:txBody>
          <a:bodyPr wrap="square" rtlCol="0">
            <a:spAutoFit/>
          </a:bodyPr>
          <a:lstStyle/>
          <a:p>
            <a:pPr algn="just" defTabSz="685800">
              <a:buClrTx/>
              <a:defRPr/>
            </a:pPr>
            <a:r>
              <a:rPr lang="es-CL" sz="1125" b="1" kern="1200" dirty="0">
                <a:solidFill>
                  <a:schemeClr val="tx1">
                    <a:lumMod val="75000"/>
                    <a:lumOff val="25000"/>
                  </a:schemeClr>
                </a:solidFill>
                <a:latin typeface="DM Sans" pitchFamily="2" charset="0"/>
                <a:ea typeface="+mn-ea"/>
                <a:cs typeface="+mn-cs"/>
              </a:rPr>
              <a:t>1.- Alto nivel de audiencia de la Franja Electoral y percepción de importancia de parte de la ciudadanía.</a:t>
            </a:r>
          </a:p>
          <a:p>
            <a:pPr algn="just" defTabSz="685800">
              <a:buClrTx/>
              <a:defRPr/>
            </a:pPr>
            <a:endParaRPr lang="es-CL" sz="1125" kern="1200" dirty="0">
              <a:solidFill>
                <a:schemeClr val="tx1">
                  <a:lumMod val="75000"/>
                  <a:lumOff val="25000"/>
                </a:schemeClr>
              </a:solidFill>
              <a:latin typeface="DM Sans" pitchFamily="2" charset="0"/>
              <a:ea typeface="+mn-ea"/>
              <a:cs typeface="+mn-cs"/>
            </a:endParaRPr>
          </a:p>
          <a:p>
            <a:pPr algn="just" defTabSz="685800">
              <a:buClrTx/>
              <a:defRPr/>
            </a:pPr>
            <a:r>
              <a:rPr lang="es-CL" sz="1050" kern="1200" dirty="0">
                <a:solidFill>
                  <a:schemeClr val="tx1">
                    <a:lumMod val="75000"/>
                    <a:lumOff val="25000"/>
                  </a:schemeClr>
                </a:solidFill>
                <a:latin typeface="DM Sans" pitchFamily="2" charset="0"/>
                <a:ea typeface="+mn-ea"/>
                <a:cs typeface="+mn-cs"/>
              </a:rPr>
              <a:t>A pesar del menor nivel de participación en las primarias presidenciales, comparado con elecciones previas, el nivel de exposición de la franja televisiva fue bastante alto: prácticamente 3 de cada 4 personas declaró haber visto el espacio televisivo al menos una vez dentro de los días en que estuvo al aire (72%). Este nivel de exposición es incluso mayor al que se observó en la encuesta realizada para las elecciones de constituyentes (68%).</a:t>
            </a:r>
          </a:p>
          <a:p>
            <a:pPr algn="just" defTabSz="685800">
              <a:buClrTx/>
              <a:defRPr/>
            </a:pPr>
            <a:endParaRPr lang="es-CL" sz="1050" kern="1200" dirty="0">
              <a:solidFill>
                <a:schemeClr val="tx1">
                  <a:lumMod val="75000"/>
                  <a:lumOff val="25000"/>
                </a:schemeClr>
              </a:solidFill>
              <a:latin typeface="DM Sans" pitchFamily="2" charset="0"/>
              <a:ea typeface="+mn-ea"/>
              <a:cs typeface="+mn-cs"/>
            </a:endParaRPr>
          </a:p>
          <a:p>
            <a:pPr algn="just" defTabSz="685800">
              <a:buClrTx/>
              <a:defRPr/>
            </a:pPr>
            <a:r>
              <a:rPr lang="es-CL" sz="1050" kern="1200" dirty="0">
                <a:solidFill>
                  <a:schemeClr val="tx1">
                    <a:lumMod val="75000"/>
                    <a:lumOff val="25000"/>
                  </a:schemeClr>
                </a:solidFill>
                <a:latin typeface="DM Sans" pitchFamily="2" charset="0"/>
                <a:ea typeface="+mn-ea"/>
                <a:cs typeface="+mn-cs"/>
              </a:rPr>
              <a:t>Los anterior es consecuente con el mayor nivel de interés en la política que se ha observado desde octubre de 2019, con una ciudadanía más involucrada y sobre todo con una mayor participación de la gente joven que hasta ese año era el segmento con mayor desafección. </a:t>
            </a:r>
          </a:p>
          <a:p>
            <a:pPr algn="just" defTabSz="685800">
              <a:buClrTx/>
              <a:defRPr/>
            </a:pPr>
            <a:endParaRPr lang="es-CL" sz="1050" kern="1200" dirty="0">
              <a:solidFill>
                <a:schemeClr val="tx1">
                  <a:lumMod val="75000"/>
                  <a:lumOff val="25000"/>
                </a:schemeClr>
              </a:solidFill>
              <a:latin typeface="DM Sans" pitchFamily="2" charset="0"/>
              <a:ea typeface="+mn-ea"/>
              <a:cs typeface="+mn-cs"/>
            </a:endParaRPr>
          </a:p>
          <a:p>
            <a:pPr algn="just" defTabSz="685800">
              <a:buClrTx/>
              <a:defRPr/>
            </a:pPr>
            <a:r>
              <a:rPr lang="es-CL" sz="1050" kern="1200" dirty="0">
                <a:solidFill>
                  <a:schemeClr val="tx1">
                    <a:lumMod val="75000"/>
                    <a:lumOff val="25000"/>
                  </a:schemeClr>
                </a:solidFill>
                <a:latin typeface="DM Sans" pitchFamily="2" charset="0"/>
                <a:ea typeface="+mn-ea"/>
                <a:cs typeface="+mn-cs"/>
              </a:rPr>
              <a:t>Otro elemento para destacar, es que existe una gran mayoría de personas que percibe que la emisión de la franja televisiva sigue siendo importante y necesaria como medio de información, incluso frente a la multiplicidad de medios digitales a los que la ciudadanía puede acceder “on </a:t>
            </a:r>
            <a:r>
              <a:rPr lang="es-CL" sz="1050" kern="1200" dirty="0" err="1">
                <a:solidFill>
                  <a:schemeClr val="tx1">
                    <a:lumMod val="75000"/>
                    <a:lumOff val="25000"/>
                  </a:schemeClr>
                </a:solidFill>
                <a:latin typeface="DM Sans" pitchFamily="2" charset="0"/>
                <a:ea typeface="+mn-ea"/>
                <a:cs typeface="+mn-cs"/>
              </a:rPr>
              <a:t>demand</a:t>
            </a:r>
            <a:r>
              <a:rPr lang="es-CL" sz="1050" kern="1200" dirty="0">
                <a:solidFill>
                  <a:schemeClr val="tx1">
                    <a:lumMod val="75000"/>
                    <a:lumOff val="25000"/>
                  </a:schemeClr>
                </a:solidFill>
                <a:latin typeface="DM Sans" pitchFamily="2" charset="0"/>
                <a:ea typeface="+mn-ea"/>
                <a:cs typeface="+mn-cs"/>
              </a:rPr>
              <a:t>” para informarse sobre el proceso eleccionario y los candidatos. Sólo un 23% de los entrevistados indica que la franja electoral no es importante.</a:t>
            </a:r>
          </a:p>
          <a:p>
            <a:pPr algn="just" defTabSz="685800">
              <a:buClrTx/>
              <a:defRPr/>
            </a:pPr>
            <a:endParaRPr lang="es-CL" sz="1050" kern="1200" dirty="0">
              <a:solidFill>
                <a:schemeClr val="tx1">
                  <a:lumMod val="75000"/>
                  <a:lumOff val="25000"/>
                </a:schemeClr>
              </a:solidFill>
              <a:latin typeface="DM Sans" pitchFamily="2" charset="0"/>
              <a:ea typeface="+mn-ea"/>
              <a:cs typeface="+mn-cs"/>
            </a:endParaRPr>
          </a:p>
          <a:p>
            <a:pPr algn="just" defTabSz="685800">
              <a:buClrTx/>
              <a:defRPr/>
            </a:pPr>
            <a:r>
              <a:rPr lang="es-CL" sz="1050" kern="1200" dirty="0">
                <a:solidFill>
                  <a:schemeClr val="tx1">
                    <a:lumMod val="75000"/>
                    <a:lumOff val="25000"/>
                  </a:schemeClr>
                </a:solidFill>
                <a:latin typeface="DM Sans" pitchFamily="2" charset="0"/>
                <a:ea typeface="+mn-ea"/>
                <a:cs typeface="+mn-cs"/>
              </a:rPr>
              <a:t>Desde la percepción de los encuestados, la franja electoral es relevante no solo para informarse, sino que también ayuda tomar decisiones como las de ir a votar o elegir el candidato por el cual emitir el sufragio. Un 30% de los encuestados percibe que la franja ayudó a las personas de su entorno a definir el candidato por el cual votar en esta elección. </a:t>
            </a:r>
          </a:p>
          <a:p>
            <a:pPr algn="just" defTabSz="685800">
              <a:buClrTx/>
              <a:defRPr/>
            </a:pPr>
            <a:endParaRPr lang="es-CL" sz="1050" kern="1200" dirty="0">
              <a:solidFill>
                <a:schemeClr val="tx1">
                  <a:lumMod val="75000"/>
                  <a:lumOff val="25000"/>
                </a:schemeClr>
              </a:solidFill>
              <a:latin typeface="DM Sans" pitchFamily="2" charset="0"/>
              <a:ea typeface="+mn-ea"/>
              <a:cs typeface="+mn-cs"/>
            </a:endParaRPr>
          </a:p>
          <a:p>
            <a:pPr algn="just" defTabSz="685800">
              <a:buClrTx/>
              <a:defRPr/>
            </a:pPr>
            <a:r>
              <a:rPr lang="es-CL" sz="1050" kern="1200" dirty="0">
                <a:solidFill>
                  <a:schemeClr val="tx1">
                    <a:lumMod val="75000"/>
                    <a:lumOff val="25000"/>
                  </a:schemeClr>
                </a:solidFill>
                <a:latin typeface="DM Sans" pitchFamily="2" charset="0"/>
                <a:ea typeface="+mn-ea"/>
                <a:cs typeface="+mn-cs"/>
              </a:rPr>
              <a:t>Sin embargo, también se reconoce que la franja no es suficiente como único medio de información, ya que hay otros que dan una mayor profundidad al conocimiento de los candidatos, como los portales de internet y los debates televisivos.</a:t>
            </a:r>
          </a:p>
        </p:txBody>
      </p:sp>
      <p:sp>
        <p:nvSpPr>
          <p:cNvPr id="9" name="object 3"/>
          <p:cNvSpPr/>
          <p:nvPr/>
        </p:nvSpPr>
        <p:spPr>
          <a:xfrm>
            <a:off x="8543925" y="0"/>
            <a:ext cx="600074" cy="1215403"/>
          </a:xfrm>
          <a:prstGeom prst="rect">
            <a:avLst/>
          </a:prstGeom>
          <a:blipFill>
            <a:blip r:embed="rId3" cstate="print"/>
            <a:stretch>
              <a:fillRect/>
            </a:stretch>
          </a:blipFill>
        </p:spPr>
        <p:txBody>
          <a:bodyPr wrap="square" lIns="0" tIns="0" rIns="0" bIns="0" rtlCol="0"/>
          <a:lstStyle/>
          <a:p>
            <a:endParaRPr/>
          </a:p>
        </p:txBody>
      </p:sp>
    </p:spTree>
    <p:custDataLst>
      <p:tags r:id="rId1"/>
    </p:custDataLst>
    <p:extLst>
      <p:ext uri="{BB962C8B-B14F-4D97-AF65-F5344CB8AC3E}">
        <p14:creationId xmlns:p14="http://schemas.microsoft.com/office/powerpoint/2010/main" val="1559576522"/>
      </p:ext>
    </p:extLst>
  </p:cSld>
  <p:clrMapOvr>
    <a:masterClrMapping/>
  </p:clrMapOvr>
  <mc:AlternateContent xmlns:mc="http://schemas.openxmlformats.org/markup-compatibility/2006" xmlns:p14="http://schemas.microsoft.com/office/powerpoint/2010/main">
    <mc:Choice Requires="p14">
      <p:transition spd="slow" p14:dur="2000" advTm="19487"/>
    </mc:Choice>
    <mc:Fallback xmlns="">
      <p:transition spd="slow" advTm="1948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E4F5439-EFFD-400B-876B-D6FC333ADAC5}"/>
              </a:ext>
            </a:extLst>
          </p:cNvPr>
          <p:cNvSpPr>
            <a:spLocks noGrp="1"/>
          </p:cNvSpPr>
          <p:nvPr>
            <p:ph type="sldNum" idx="12"/>
          </p:nvPr>
        </p:nvSpPr>
        <p:spPr/>
        <p:txBody>
          <a:bodyPr/>
          <a:lstStyle/>
          <a:p>
            <a:pPr defTabSz="685800">
              <a:buClrTx/>
              <a:defRPr/>
            </a:pPr>
            <a:fld id="{D61AABEC-672F-4B68-B914-690DA978312C}" type="slidenum">
              <a:rPr lang="en-GB" sz="675" b="1" kern="1200">
                <a:solidFill>
                  <a:prstClr val="white"/>
                </a:solidFill>
                <a:latin typeface="Arial Black"/>
                <a:ea typeface="+mn-ea"/>
                <a:cs typeface="+mn-cs"/>
              </a:rPr>
              <a:pPr defTabSz="685800">
                <a:buClrTx/>
                <a:defRPr/>
              </a:pPr>
              <a:t>23</a:t>
            </a:fld>
            <a:r>
              <a:rPr lang="en-GB" sz="675" b="1" kern="1200" dirty="0">
                <a:solidFill>
                  <a:prstClr val="white"/>
                </a:solidFill>
                <a:latin typeface="Arial Black"/>
                <a:ea typeface="+mn-ea"/>
                <a:cs typeface="+mn-cs"/>
              </a:rPr>
              <a:t> ‒ </a:t>
            </a:r>
          </a:p>
        </p:txBody>
      </p:sp>
      <p:sp>
        <p:nvSpPr>
          <p:cNvPr id="2" name="CuadroTexto 1">
            <a:extLst>
              <a:ext uri="{FF2B5EF4-FFF2-40B4-BE49-F238E27FC236}">
                <a16:creationId xmlns:a16="http://schemas.microsoft.com/office/drawing/2014/main" id="{98F827E4-68F0-4204-931B-EBA1C4A942C3}"/>
              </a:ext>
            </a:extLst>
          </p:cNvPr>
          <p:cNvSpPr txBox="1"/>
          <p:nvPr/>
        </p:nvSpPr>
        <p:spPr>
          <a:xfrm>
            <a:off x="303590" y="900138"/>
            <a:ext cx="8316923" cy="3416320"/>
          </a:xfrm>
          <a:prstGeom prst="rect">
            <a:avLst/>
          </a:prstGeom>
          <a:noFill/>
        </p:spPr>
        <p:txBody>
          <a:bodyPr wrap="square" rtlCol="0">
            <a:spAutoFit/>
          </a:bodyPr>
          <a:lstStyle/>
          <a:p>
            <a:pPr algn="just" defTabSz="685800">
              <a:buClrTx/>
              <a:defRPr/>
            </a:pPr>
            <a:r>
              <a:rPr lang="es-CL" sz="1200" b="1" kern="1200" dirty="0">
                <a:solidFill>
                  <a:schemeClr val="tx1">
                    <a:lumMod val="75000"/>
                    <a:lumOff val="25000"/>
                  </a:schemeClr>
                </a:solidFill>
                <a:ea typeface="+mn-ea"/>
                <a:cs typeface="+mn-cs"/>
              </a:rPr>
              <a:t>2.- La relevancia de la Televisión</a:t>
            </a:r>
          </a:p>
          <a:p>
            <a:pPr algn="just" defTabSz="685800">
              <a:buClrTx/>
              <a:defRPr/>
            </a:pPr>
            <a:endParaRPr lang="es-CL" sz="1200" kern="1200" dirty="0">
              <a:solidFill>
                <a:schemeClr val="tx1">
                  <a:lumMod val="75000"/>
                  <a:lumOff val="25000"/>
                </a:schemeClr>
              </a:solidFill>
              <a:ea typeface="+mn-ea"/>
              <a:cs typeface="+mn-cs"/>
            </a:endParaRPr>
          </a:p>
          <a:p>
            <a:pPr algn="just" defTabSz="685800">
              <a:buClrTx/>
              <a:defRPr/>
            </a:pPr>
            <a:r>
              <a:rPr lang="es-CL" sz="1050" kern="1200" dirty="0">
                <a:solidFill>
                  <a:schemeClr val="tx1">
                    <a:lumMod val="75000"/>
                    <a:lumOff val="25000"/>
                  </a:schemeClr>
                </a:solidFill>
                <a:ea typeface="+mn-ea"/>
                <a:cs typeface="+mn-cs"/>
              </a:rPr>
              <a:t>La franja electoral, un complemento importante dentro de un set de medios informativos que ayudan a la población a conocer a los y las candidatas para las elecciones. En este escenario la televisión juega un rol importante a través de los distintos programas que emite:</a:t>
            </a:r>
          </a:p>
          <a:p>
            <a:pPr algn="just" defTabSz="685800">
              <a:buClrTx/>
              <a:defRPr/>
            </a:pPr>
            <a:endParaRPr lang="es-CL" sz="1050" kern="1200" dirty="0">
              <a:solidFill>
                <a:schemeClr val="tx1">
                  <a:lumMod val="75000"/>
                  <a:lumOff val="25000"/>
                </a:schemeClr>
              </a:solidFill>
              <a:ea typeface="+mn-ea"/>
              <a:cs typeface="+mn-cs"/>
            </a:endParaRPr>
          </a:p>
          <a:p>
            <a:pPr marL="214313" indent="-214313" algn="just" defTabSz="685800">
              <a:buClrTx/>
              <a:buFont typeface="Arial" panose="020B0604020202020204" pitchFamily="34" charset="0"/>
              <a:buChar char="•"/>
              <a:defRPr/>
            </a:pPr>
            <a:r>
              <a:rPr lang="es-CL" sz="1050" kern="1200" dirty="0">
                <a:solidFill>
                  <a:schemeClr val="tx1">
                    <a:lumMod val="75000"/>
                    <a:lumOff val="25000"/>
                  </a:schemeClr>
                </a:solidFill>
                <a:ea typeface="+mn-ea"/>
                <a:cs typeface="+mn-cs"/>
              </a:rPr>
              <a:t>Entre los programas de TV, la franja ocupa el quinto lugar como mejor espacio para informarse sobre los candidatos y candidatas. 55% señala a los programas de debate para las primarias, 41% programas de discusión pública, 32% noticiaros y 31% los programas de entrevistas. La franja electoral es señalada por un 17% de la muestra . </a:t>
            </a:r>
          </a:p>
          <a:p>
            <a:pPr marL="214313" indent="-214313" defTabSz="685800">
              <a:buClrTx/>
              <a:buFont typeface="Arial" panose="020B0604020202020204" pitchFamily="34" charset="0"/>
              <a:buChar char="•"/>
              <a:defRPr/>
            </a:pPr>
            <a:endParaRPr lang="es-CL" sz="1050" kern="1200" dirty="0">
              <a:solidFill>
                <a:schemeClr val="tx1">
                  <a:lumMod val="75000"/>
                  <a:lumOff val="25000"/>
                </a:schemeClr>
              </a:solidFill>
              <a:ea typeface="+mn-ea"/>
              <a:cs typeface="+mn-cs"/>
            </a:endParaRPr>
          </a:p>
          <a:p>
            <a:pPr marL="214313" indent="-214313" defTabSz="685800">
              <a:buClrTx/>
              <a:buFont typeface="Arial" panose="020B0604020202020204" pitchFamily="34" charset="0"/>
              <a:buChar char="•"/>
              <a:defRPr/>
            </a:pPr>
            <a:r>
              <a:rPr lang="es-CL" sz="1050" kern="1200" dirty="0">
                <a:solidFill>
                  <a:schemeClr val="tx1">
                    <a:lumMod val="75000"/>
                    <a:lumOff val="25000"/>
                  </a:schemeClr>
                </a:solidFill>
                <a:ea typeface="+mn-ea"/>
                <a:cs typeface="+mn-cs"/>
              </a:rPr>
              <a:t>Sin tomar en cuenta la TV, los portales de noticias de internet son el medio más utilizado para informarse de la elección de constituyentes (56% declara utilizarlo), le siguen la radio (38%) y Facebook con un 27%. Particularmente relevante son las RRSS para las audiencias jóvenes que muestran un alto uso de estos medios.</a:t>
            </a:r>
          </a:p>
          <a:p>
            <a:pPr defTabSz="685800">
              <a:buClrTx/>
              <a:defRPr/>
            </a:pPr>
            <a:endParaRPr lang="es-CL" sz="1050" kern="1200" dirty="0">
              <a:solidFill>
                <a:schemeClr val="tx1">
                  <a:lumMod val="75000"/>
                  <a:lumOff val="25000"/>
                </a:schemeClr>
              </a:solidFill>
              <a:ea typeface="+mn-ea"/>
              <a:cs typeface="+mn-cs"/>
            </a:endParaRPr>
          </a:p>
          <a:p>
            <a:pPr defTabSz="685800">
              <a:buClrTx/>
              <a:defRPr/>
            </a:pPr>
            <a:r>
              <a:rPr lang="es-CL" sz="1050" kern="1200" dirty="0">
                <a:solidFill>
                  <a:schemeClr val="tx1">
                    <a:lumMod val="75000"/>
                    <a:lumOff val="25000"/>
                  </a:schemeClr>
                </a:solidFill>
                <a:ea typeface="+mn-ea"/>
                <a:cs typeface="+mn-cs"/>
              </a:rPr>
              <a:t>Si bien el consumo de programas televisivos ha ido a la baja en los últimos años con la masificación de los medios digitales y las transmisiones vía </a:t>
            </a:r>
            <a:r>
              <a:rPr lang="es-CL" sz="1050" kern="1200" dirty="0" err="1">
                <a:solidFill>
                  <a:schemeClr val="tx1">
                    <a:lumMod val="75000"/>
                    <a:lumOff val="25000"/>
                  </a:schemeClr>
                </a:solidFill>
                <a:ea typeface="+mn-ea"/>
                <a:cs typeface="+mn-cs"/>
              </a:rPr>
              <a:t>streaming</a:t>
            </a:r>
            <a:r>
              <a:rPr lang="es-CL" sz="1050" kern="1200" dirty="0">
                <a:solidFill>
                  <a:schemeClr val="tx1">
                    <a:lumMod val="75000"/>
                    <a:lumOff val="25000"/>
                  </a:schemeClr>
                </a:solidFill>
                <a:ea typeface="+mn-ea"/>
                <a:cs typeface="+mn-cs"/>
              </a:rPr>
              <a:t>, los datos muestran que la televisión juega un papel central en el proceso electoral, considerando que tanto los debates electorales, entrevistas y la propia franja son valorados por la ciudadanía para informarse sobre los candidatos y candidatas. </a:t>
            </a:r>
          </a:p>
          <a:p>
            <a:pPr algn="just" defTabSz="685800">
              <a:buClrTx/>
              <a:defRPr/>
            </a:pPr>
            <a:endParaRPr lang="es-CL" sz="1050" kern="1200" dirty="0">
              <a:solidFill>
                <a:schemeClr val="tx1">
                  <a:lumMod val="75000"/>
                  <a:lumOff val="25000"/>
                </a:schemeClr>
              </a:solidFill>
              <a:ea typeface="+mn-ea"/>
              <a:cs typeface="+mn-cs"/>
            </a:endParaRPr>
          </a:p>
          <a:p>
            <a:pPr algn="just" defTabSz="685800">
              <a:buClrTx/>
              <a:defRPr/>
            </a:pPr>
            <a:r>
              <a:rPr lang="es-CL" sz="1050" kern="1200" dirty="0">
                <a:solidFill>
                  <a:schemeClr val="tx1">
                    <a:lumMod val="75000"/>
                    <a:lumOff val="25000"/>
                  </a:schemeClr>
                </a:solidFill>
                <a:ea typeface="+mn-ea"/>
                <a:cs typeface="+mn-cs"/>
              </a:rPr>
              <a:t>Adicionalmente, la televisión abierta es preferida entre la población para informarse sobre las elecciones (71%), con menciones muy superiores a canales regionales o televisión pagada.</a:t>
            </a:r>
          </a:p>
          <a:p>
            <a:pPr algn="just" defTabSz="685800">
              <a:buClrTx/>
              <a:defRPr/>
            </a:pPr>
            <a:endParaRPr lang="es-CL" sz="1350" kern="1200" dirty="0">
              <a:solidFill>
                <a:schemeClr val="tx1">
                  <a:lumMod val="75000"/>
                  <a:lumOff val="25000"/>
                </a:schemeClr>
              </a:solidFill>
              <a:ea typeface="+mn-ea"/>
              <a:cs typeface="+mn-cs"/>
            </a:endParaRPr>
          </a:p>
        </p:txBody>
      </p:sp>
      <p:sp>
        <p:nvSpPr>
          <p:cNvPr id="6" name="object 3"/>
          <p:cNvSpPr/>
          <p:nvPr/>
        </p:nvSpPr>
        <p:spPr>
          <a:xfrm>
            <a:off x="8543925" y="0"/>
            <a:ext cx="600074" cy="1215403"/>
          </a:xfrm>
          <a:prstGeom prst="rect">
            <a:avLst/>
          </a:prstGeom>
          <a:blipFill>
            <a:blip r:embed="rId3" cstate="print"/>
            <a:stretch>
              <a:fillRect/>
            </a:stretch>
          </a:blipFill>
        </p:spPr>
        <p:txBody>
          <a:bodyPr wrap="square" lIns="0" tIns="0" rIns="0" bIns="0" rtlCol="0"/>
          <a:lstStyle/>
          <a:p>
            <a:endParaRPr/>
          </a:p>
        </p:txBody>
      </p:sp>
    </p:spTree>
    <p:custDataLst>
      <p:tags r:id="rId1"/>
    </p:custDataLst>
    <p:extLst>
      <p:ext uri="{BB962C8B-B14F-4D97-AF65-F5344CB8AC3E}">
        <p14:creationId xmlns:p14="http://schemas.microsoft.com/office/powerpoint/2010/main" val="691096328"/>
      </p:ext>
    </p:extLst>
  </p:cSld>
  <p:clrMapOvr>
    <a:masterClrMapping/>
  </p:clrMapOvr>
  <mc:AlternateContent xmlns:mc="http://schemas.openxmlformats.org/markup-compatibility/2006" xmlns:p14="http://schemas.microsoft.com/office/powerpoint/2010/main">
    <mc:Choice Requires="p14">
      <p:transition spd="slow" p14:dur="2000" advTm="19487"/>
    </mc:Choice>
    <mc:Fallback xmlns="">
      <p:transition spd="slow" advTm="1948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E4F5439-EFFD-400B-876B-D6FC333ADAC5}"/>
              </a:ext>
            </a:extLst>
          </p:cNvPr>
          <p:cNvSpPr>
            <a:spLocks noGrp="1"/>
          </p:cNvSpPr>
          <p:nvPr>
            <p:ph type="sldNum" idx="12"/>
          </p:nvPr>
        </p:nvSpPr>
        <p:spPr/>
        <p:txBody>
          <a:bodyPr/>
          <a:lstStyle/>
          <a:p>
            <a:pPr defTabSz="685800">
              <a:buClrTx/>
              <a:defRPr/>
            </a:pPr>
            <a:fld id="{D61AABEC-672F-4B68-B914-690DA978312C}" type="slidenum">
              <a:rPr lang="en-GB" sz="675" b="1" kern="1200">
                <a:solidFill>
                  <a:prstClr val="white"/>
                </a:solidFill>
                <a:latin typeface="Arial Black"/>
                <a:ea typeface="+mn-ea"/>
                <a:cs typeface="+mn-cs"/>
              </a:rPr>
              <a:pPr defTabSz="685800">
                <a:buClrTx/>
                <a:defRPr/>
              </a:pPr>
              <a:t>24</a:t>
            </a:fld>
            <a:r>
              <a:rPr lang="en-GB" sz="675" b="1" kern="1200" dirty="0">
                <a:solidFill>
                  <a:prstClr val="white"/>
                </a:solidFill>
                <a:latin typeface="Arial Black"/>
                <a:ea typeface="+mn-ea"/>
                <a:cs typeface="+mn-cs"/>
              </a:rPr>
              <a:t> ‒ </a:t>
            </a:r>
          </a:p>
        </p:txBody>
      </p:sp>
      <p:sp>
        <p:nvSpPr>
          <p:cNvPr id="2" name="CuadroTexto 1">
            <a:extLst>
              <a:ext uri="{FF2B5EF4-FFF2-40B4-BE49-F238E27FC236}">
                <a16:creationId xmlns:a16="http://schemas.microsoft.com/office/drawing/2014/main" id="{98F827E4-68F0-4204-931B-EBA1C4A942C3}"/>
              </a:ext>
            </a:extLst>
          </p:cNvPr>
          <p:cNvSpPr txBox="1"/>
          <p:nvPr/>
        </p:nvSpPr>
        <p:spPr>
          <a:xfrm>
            <a:off x="303590" y="837027"/>
            <a:ext cx="8316923" cy="3901068"/>
          </a:xfrm>
          <a:prstGeom prst="rect">
            <a:avLst/>
          </a:prstGeom>
          <a:noFill/>
        </p:spPr>
        <p:txBody>
          <a:bodyPr wrap="square" rtlCol="0">
            <a:spAutoFit/>
          </a:bodyPr>
          <a:lstStyle/>
          <a:p>
            <a:pPr algn="just" defTabSz="685800">
              <a:buClrTx/>
              <a:defRPr/>
            </a:pPr>
            <a:r>
              <a:rPr lang="es-CL" sz="1200" b="1" kern="1200" dirty="0">
                <a:solidFill>
                  <a:schemeClr val="tx1">
                    <a:lumMod val="75000"/>
                    <a:lumOff val="25000"/>
                  </a:schemeClr>
                </a:solidFill>
                <a:ea typeface="+mn-ea"/>
                <a:cs typeface="+mn-cs"/>
              </a:rPr>
              <a:t>3.- El interés de los jóvenes </a:t>
            </a:r>
          </a:p>
          <a:p>
            <a:pPr algn="just" defTabSz="685800">
              <a:buClrTx/>
              <a:defRPr/>
            </a:pPr>
            <a:endParaRPr lang="es-CL" sz="1200" kern="1200" dirty="0">
              <a:solidFill>
                <a:schemeClr val="tx1">
                  <a:lumMod val="75000"/>
                  <a:lumOff val="25000"/>
                </a:schemeClr>
              </a:solidFill>
              <a:ea typeface="+mn-ea"/>
              <a:cs typeface="+mn-cs"/>
            </a:endParaRPr>
          </a:p>
          <a:p>
            <a:pPr algn="just" defTabSz="685800">
              <a:buClrTx/>
              <a:defRPr/>
            </a:pPr>
            <a:r>
              <a:rPr lang="es-CL" sz="1050" kern="1200" dirty="0">
                <a:solidFill>
                  <a:schemeClr val="tx1">
                    <a:lumMod val="75000"/>
                    <a:lumOff val="25000"/>
                  </a:schemeClr>
                </a:solidFill>
                <a:ea typeface="+mn-ea"/>
                <a:cs typeface="+mn-cs"/>
              </a:rPr>
              <a:t>Tanto la evaluación de esta franja electoral, como la anterior de constituyentes, alcaldes y gobernadores, muestra diferencias importantes por los distintos tramos de edad de la población. En la gente de 18-29 años la franja tuvo un nivel de exposición bastante similar a la de la población adulta, dato que está muy en línea con las mediciones de rating del CNTV, que además arrojaron una mayor tiempo de mantención de este grupo frente al programa. Este dato muestra el aumento del interés de parte de los jóvenes por la política y en particular con el proceso post estallido que derivó en el acuerdo para redactar una nueva constitución.</a:t>
            </a:r>
          </a:p>
          <a:p>
            <a:pPr algn="just" defTabSz="685800">
              <a:buClrTx/>
              <a:defRPr/>
            </a:pPr>
            <a:endParaRPr lang="es-CL" sz="1050" kern="1200" dirty="0">
              <a:solidFill>
                <a:schemeClr val="tx1">
                  <a:lumMod val="75000"/>
                  <a:lumOff val="25000"/>
                </a:schemeClr>
              </a:solidFill>
              <a:ea typeface="+mn-ea"/>
              <a:cs typeface="+mn-cs"/>
            </a:endParaRPr>
          </a:p>
          <a:p>
            <a:pPr algn="just" defTabSz="685800">
              <a:buClrTx/>
              <a:defRPr/>
            </a:pPr>
            <a:r>
              <a:rPr lang="es-CL" sz="1050" kern="1200" dirty="0">
                <a:solidFill>
                  <a:schemeClr val="tx1">
                    <a:lumMod val="75000"/>
                    <a:lumOff val="25000"/>
                  </a:schemeClr>
                </a:solidFill>
                <a:ea typeface="+mn-ea"/>
                <a:cs typeface="+mn-cs"/>
              </a:rPr>
              <a:t>Más allá del interés por ver la franja electoral, hay otros datos que destacan dentro de la encuesta y que muestran que los jóvenes valoran en mayor medida la emisión de este espacio televisivo:</a:t>
            </a:r>
          </a:p>
          <a:p>
            <a:pPr algn="just" defTabSz="685800">
              <a:buClrTx/>
              <a:defRPr/>
            </a:pPr>
            <a:endParaRPr lang="es-CL" sz="1050" kern="1200" dirty="0">
              <a:solidFill>
                <a:schemeClr val="tx1">
                  <a:lumMod val="75000"/>
                  <a:lumOff val="25000"/>
                </a:schemeClr>
              </a:solidFill>
              <a:ea typeface="+mn-ea"/>
              <a:cs typeface="+mn-cs"/>
            </a:endParaRPr>
          </a:p>
          <a:p>
            <a:pPr marL="214313" indent="-214313" algn="just" defTabSz="685800">
              <a:buClrTx/>
              <a:buFont typeface="Arial" panose="020B0604020202020204" pitchFamily="34" charset="0"/>
              <a:buChar char="•"/>
              <a:defRPr/>
            </a:pPr>
            <a:r>
              <a:rPr lang="es-CL" sz="1050" kern="1200" dirty="0">
                <a:solidFill>
                  <a:schemeClr val="tx1">
                    <a:lumMod val="75000"/>
                    <a:lumOff val="25000"/>
                  </a:schemeClr>
                </a:solidFill>
                <a:ea typeface="+mn-ea"/>
                <a:cs typeface="+mn-cs"/>
              </a:rPr>
              <a:t>El 34% de los entrevistados de 18-29 señala “sintonizó especialmente la franja porque le interesa verla” (19% en el grupo de 30-49 y 17% en el segmento de sobre 50 años) y la exposición no fue resultado de simplemente estar conectado a la TV en ese momento. </a:t>
            </a:r>
          </a:p>
          <a:p>
            <a:pPr marL="214313" indent="-214313" algn="just" defTabSz="685800">
              <a:buClrTx/>
              <a:buFont typeface="Arial" panose="020B0604020202020204" pitchFamily="34" charset="0"/>
              <a:buChar char="•"/>
              <a:defRPr/>
            </a:pPr>
            <a:r>
              <a:rPr lang="es-CL" sz="1050" kern="1200" dirty="0">
                <a:solidFill>
                  <a:schemeClr val="tx1">
                    <a:lumMod val="75000"/>
                    <a:lumOff val="25000"/>
                  </a:schemeClr>
                </a:solidFill>
                <a:ea typeface="+mn-ea"/>
                <a:cs typeface="+mn-cs"/>
              </a:rPr>
              <a:t>El 18% de los jóvenes declaró haber visto la franja todos los días (13% y 14% los dos segmentos de mayor edad).</a:t>
            </a:r>
          </a:p>
          <a:p>
            <a:pPr marL="214313" indent="-214313" algn="just" defTabSz="685800">
              <a:buClrTx/>
              <a:buFont typeface="Arial" panose="020B0604020202020204" pitchFamily="34" charset="0"/>
              <a:buChar char="•"/>
              <a:defRPr/>
            </a:pPr>
            <a:r>
              <a:rPr lang="es-CL" sz="1050" kern="1200" dirty="0">
                <a:solidFill>
                  <a:schemeClr val="tx1">
                    <a:lumMod val="75000"/>
                    <a:lumOff val="25000"/>
                  </a:schemeClr>
                </a:solidFill>
                <a:ea typeface="+mn-ea"/>
                <a:cs typeface="+mn-cs"/>
              </a:rPr>
              <a:t>El 67% del grupo 18-29 está de acuerdo con la importancia que tiene la franja electoral televisiva (57% en el grupo de 30-49 y 44% en el segmento de sobre 50 años). </a:t>
            </a:r>
          </a:p>
          <a:p>
            <a:pPr marL="214313" indent="-214313" algn="just" defTabSz="685800">
              <a:buClrTx/>
              <a:buFont typeface="Arial" panose="020B0604020202020204" pitchFamily="34" charset="0"/>
              <a:buChar char="•"/>
              <a:defRPr/>
            </a:pPr>
            <a:r>
              <a:rPr lang="es-CL" sz="1050" kern="1200" dirty="0">
                <a:solidFill>
                  <a:schemeClr val="tx1">
                    <a:lumMod val="75000"/>
                    <a:lumOff val="25000"/>
                  </a:schemeClr>
                </a:solidFill>
                <a:ea typeface="+mn-ea"/>
                <a:cs typeface="+mn-cs"/>
              </a:rPr>
              <a:t>El 40% de los jóvenes piensa que la franja ayudó a su entorno cercano a decidir por quien votar (33% y 20% los dos segmentos de mayor edad).</a:t>
            </a:r>
          </a:p>
          <a:p>
            <a:pPr marL="214313" indent="-214313" algn="just" defTabSz="685800">
              <a:buClrTx/>
              <a:buFont typeface="Arial" panose="020B0604020202020204" pitchFamily="34" charset="0"/>
              <a:buChar char="•"/>
              <a:defRPr/>
            </a:pPr>
            <a:endParaRPr lang="es-CL" sz="1050" kern="1200" dirty="0">
              <a:solidFill>
                <a:schemeClr val="tx1">
                  <a:lumMod val="75000"/>
                  <a:lumOff val="25000"/>
                </a:schemeClr>
              </a:solidFill>
              <a:ea typeface="+mn-ea"/>
              <a:cs typeface="+mn-cs"/>
            </a:endParaRPr>
          </a:p>
          <a:p>
            <a:pPr algn="just" defTabSz="685800">
              <a:buClrTx/>
              <a:defRPr/>
            </a:pPr>
            <a:r>
              <a:rPr lang="es-CL" sz="1050" kern="1200" dirty="0">
                <a:solidFill>
                  <a:schemeClr val="tx1">
                    <a:lumMod val="75000"/>
                    <a:lumOff val="25000"/>
                  </a:schemeClr>
                </a:solidFill>
                <a:ea typeface="+mn-ea"/>
                <a:cs typeface="+mn-cs"/>
              </a:rPr>
              <a:t>Si bien el consumo de televisión en los jóvenes se da en paralelo con una mayor multiplicidad de medios digitales, el soporte televisivo es de alta relevancia para ellos, por lo que la necesidad de la existencia de la franja se valida aún más que entre los grupos de edad que consumen en mayor medida este formato. </a:t>
            </a:r>
          </a:p>
          <a:p>
            <a:pPr algn="just" defTabSz="685800">
              <a:buClrTx/>
              <a:defRPr/>
            </a:pPr>
            <a:endParaRPr lang="es-CL" sz="1350" kern="1200" dirty="0">
              <a:solidFill>
                <a:schemeClr val="tx1">
                  <a:lumMod val="75000"/>
                  <a:lumOff val="25000"/>
                </a:schemeClr>
              </a:solidFill>
              <a:ea typeface="+mn-ea"/>
              <a:cs typeface="+mn-cs"/>
            </a:endParaRPr>
          </a:p>
        </p:txBody>
      </p:sp>
      <p:sp>
        <p:nvSpPr>
          <p:cNvPr id="6" name="object 3"/>
          <p:cNvSpPr/>
          <p:nvPr/>
        </p:nvSpPr>
        <p:spPr>
          <a:xfrm>
            <a:off x="8543925" y="0"/>
            <a:ext cx="600074" cy="1215403"/>
          </a:xfrm>
          <a:prstGeom prst="rect">
            <a:avLst/>
          </a:prstGeom>
          <a:blipFill>
            <a:blip r:embed="rId3" cstate="print"/>
            <a:stretch>
              <a:fillRect/>
            </a:stretch>
          </a:blipFill>
        </p:spPr>
        <p:txBody>
          <a:bodyPr wrap="square" lIns="0" tIns="0" rIns="0" bIns="0" rtlCol="0"/>
          <a:lstStyle/>
          <a:p>
            <a:endParaRPr/>
          </a:p>
        </p:txBody>
      </p:sp>
    </p:spTree>
    <p:custDataLst>
      <p:tags r:id="rId1"/>
    </p:custDataLst>
    <p:extLst>
      <p:ext uri="{BB962C8B-B14F-4D97-AF65-F5344CB8AC3E}">
        <p14:creationId xmlns:p14="http://schemas.microsoft.com/office/powerpoint/2010/main" val="2237655983"/>
      </p:ext>
    </p:extLst>
  </p:cSld>
  <p:clrMapOvr>
    <a:masterClrMapping/>
  </p:clrMapOvr>
  <mc:AlternateContent xmlns:mc="http://schemas.openxmlformats.org/markup-compatibility/2006" xmlns:p14="http://schemas.microsoft.com/office/powerpoint/2010/main">
    <mc:Choice Requires="p14">
      <p:transition spd="slow" p14:dur="2000" advTm="19487"/>
    </mc:Choice>
    <mc:Fallback xmlns="">
      <p:transition spd="slow" advTm="1948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25</a:t>
            </a:fld>
            <a:endParaRPr lang="es-CL"/>
          </a:p>
        </p:txBody>
      </p:sp>
      <p:sp>
        <p:nvSpPr>
          <p:cNvPr id="5" name="object 36"/>
          <p:cNvSpPr/>
          <p:nvPr/>
        </p:nvSpPr>
        <p:spPr>
          <a:xfrm>
            <a:off x="8717686" y="0"/>
            <a:ext cx="431902" cy="5147927"/>
          </a:xfrm>
          <a:prstGeom prst="rect">
            <a:avLst/>
          </a:prstGeom>
          <a:blipFill>
            <a:blip r:embed="rId2" cstate="print"/>
            <a:stretch>
              <a:fillRect/>
            </a:stretch>
          </a:blipFill>
        </p:spPr>
        <p:txBody>
          <a:bodyPr wrap="square" lIns="0" tIns="0" rIns="0" bIns="0" rtlCol="0"/>
          <a:lstStyle/>
          <a:p>
            <a:endParaRPr/>
          </a:p>
        </p:txBody>
      </p:sp>
      <p:grpSp>
        <p:nvGrpSpPr>
          <p:cNvPr id="6" name="Grupo 5"/>
          <p:cNvGrpSpPr/>
          <p:nvPr/>
        </p:nvGrpSpPr>
        <p:grpSpPr>
          <a:xfrm>
            <a:off x="8853707" y="243985"/>
            <a:ext cx="159861" cy="194193"/>
            <a:chOff x="9330521" y="355163"/>
            <a:chExt cx="159861" cy="194193"/>
          </a:xfrm>
        </p:grpSpPr>
        <p:sp>
          <p:nvSpPr>
            <p:cNvPr id="7" name="object 37"/>
            <p:cNvSpPr/>
            <p:nvPr/>
          </p:nvSpPr>
          <p:spPr>
            <a:xfrm>
              <a:off x="9330521" y="355163"/>
              <a:ext cx="159861" cy="90000"/>
            </a:xfrm>
            <a:prstGeom prst="rect">
              <a:avLst/>
            </a:prstGeom>
            <a:blipFill>
              <a:blip r:embed="rId3" cstate="print"/>
              <a:stretch>
                <a:fillRect/>
              </a:stretch>
            </a:blipFill>
          </p:spPr>
          <p:txBody>
            <a:bodyPr wrap="square" lIns="0" tIns="0" rIns="0" bIns="0" rtlCol="0"/>
            <a:lstStyle/>
            <a:p>
              <a:endParaRPr/>
            </a:p>
          </p:txBody>
        </p:sp>
        <p:sp>
          <p:nvSpPr>
            <p:cNvPr id="8" name="object 38"/>
            <p:cNvSpPr/>
            <p:nvPr/>
          </p:nvSpPr>
          <p:spPr>
            <a:xfrm>
              <a:off x="9338751" y="459356"/>
              <a:ext cx="150365" cy="90000"/>
            </a:xfrm>
            <a:prstGeom prst="rect">
              <a:avLst/>
            </a:prstGeom>
            <a:blipFill>
              <a:blip r:embed="rId4" cstate="print"/>
              <a:stretch>
                <a:fillRect/>
              </a:stretch>
            </a:blipFill>
          </p:spPr>
          <p:txBody>
            <a:bodyPr wrap="square" lIns="0" tIns="0" rIns="0" bIns="0" rtlCol="0"/>
            <a:lstStyle/>
            <a:p>
              <a:endParaRPr/>
            </a:p>
          </p:txBody>
        </p:sp>
      </p:grpSp>
      <p:sp>
        <p:nvSpPr>
          <p:cNvPr id="9" name="CuadroTexto 8"/>
          <p:cNvSpPr txBox="1"/>
          <p:nvPr/>
        </p:nvSpPr>
        <p:spPr>
          <a:xfrm>
            <a:off x="2648674" y="2159029"/>
            <a:ext cx="4140877" cy="523220"/>
          </a:xfrm>
          <a:prstGeom prst="rect">
            <a:avLst/>
          </a:prstGeom>
          <a:noFill/>
        </p:spPr>
        <p:txBody>
          <a:bodyPr wrap="none" rtlCol="0">
            <a:spAutoFit/>
          </a:bodyPr>
          <a:lstStyle/>
          <a:p>
            <a:r>
              <a:rPr lang="es-CL" sz="2800" dirty="0" smtClean="0">
                <a:latin typeface="DM Sans" pitchFamily="2" charset="0"/>
              </a:rPr>
              <a:t>FICHA METODOLÓGICA</a:t>
            </a:r>
            <a:endParaRPr lang="es-CL" sz="2800" dirty="0">
              <a:latin typeface="DM Sans" pitchFamily="2" charset="0"/>
            </a:endParaRPr>
          </a:p>
        </p:txBody>
      </p:sp>
    </p:spTree>
    <p:extLst>
      <p:ext uri="{BB962C8B-B14F-4D97-AF65-F5344CB8AC3E}">
        <p14:creationId xmlns:p14="http://schemas.microsoft.com/office/powerpoint/2010/main" val="85133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D252346-9EC9-4EA7-A35D-C957DCF9E7A7}"/>
              </a:ext>
            </a:extLst>
          </p:cNvPr>
          <p:cNvSpPr>
            <a:spLocks noGrp="1"/>
          </p:cNvSpPr>
          <p:nvPr>
            <p:ph type="title"/>
          </p:nvPr>
        </p:nvSpPr>
        <p:spPr>
          <a:xfrm>
            <a:off x="303590" y="287113"/>
            <a:ext cx="8536821" cy="360098"/>
          </a:xfrm>
        </p:spPr>
        <p:txBody>
          <a:bodyPr/>
          <a:lstStyle/>
          <a:p>
            <a:r>
              <a:rPr lang="en-GB" dirty="0"/>
              <a:t>FICHA METODOLÓGICA</a:t>
            </a:r>
          </a:p>
        </p:txBody>
      </p:sp>
      <p:sp>
        <p:nvSpPr>
          <p:cNvPr id="7" name="Espace réservé du numéro de diapositive 6">
            <a:extLst>
              <a:ext uri="{FF2B5EF4-FFF2-40B4-BE49-F238E27FC236}">
                <a16:creationId xmlns:a16="http://schemas.microsoft.com/office/drawing/2014/main" id="{DA9D5596-24A0-4A67-9479-DCD11E8DEAE9}"/>
              </a:ext>
            </a:extLst>
          </p:cNvPr>
          <p:cNvSpPr>
            <a:spLocks noGrp="1"/>
          </p:cNvSpPr>
          <p:nvPr>
            <p:ph type="sldNum" sz="quarter" idx="18"/>
          </p:nvPr>
        </p:nvSpPr>
        <p:spPr/>
        <p:txBody>
          <a:bodyPr/>
          <a:lstStyle/>
          <a:p>
            <a:pPr defTabSz="685800">
              <a:buClrTx/>
              <a:defRPr/>
            </a:pPr>
            <a:fld id="{D61AABEC-672F-4B68-B914-690DA978312C}" type="slidenum">
              <a:rPr lang="en-GB" sz="675" b="1" kern="1200">
                <a:solidFill>
                  <a:srgbClr val="2F469C">
                    <a:lumMod val="75000"/>
                  </a:srgbClr>
                </a:solidFill>
                <a:latin typeface="Arial Black"/>
                <a:ea typeface="+mn-ea"/>
                <a:cs typeface="+mn-cs"/>
              </a:rPr>
              <a:pPr defTabSz="685800">
                <a:buClrTx/>
                <a:defRPr/>
              </a:pPr>
              <a:t>26</a:t>
            </a:fld>
            <a:r>
              <a:rPr lang="en-GB" sz="675" b="1" kern="1200" dirty="0">
                <a:solidFill>
                  <a:srgbClr val="2F469C">
                    <a:lumMod val="75000"/>
                  </a:srgbClr>
                </a:solidFill>
                <a:latin typeface="Arial Black"/>
                <a:ea typeface="+mn-ea"/>
                <a:cs typeface="+mn-cs"/>
              </a:rPr>
              <a:t> ‒ </a:t>
            </a:r>
          </a:p>
        </p:txBody>
      </p:sp>
      <p:sp>
        <p:nvSpPr>
          <p:cNvPr id="25" name="Espace réservé du texte 26">
            <a:extLst>
              <a:ext uri="{FF2B5EF4-FFF2-40B4-BE49-F238E27FC236}">
                <a16:creationId xmlns:a16="http://schemas.microsoft.com/office/drawing/2014/main" id="{1E925717-8349-49DC-9914-675334E54357}"/>
              </a:ext>
            </a:extLst>
          </p:cNvPr>
          <p:cNvSpPr txBox="1">
            <a:spLocks/>
          </p:cNvSpPr>
          <p:nvPr/>
        </p:nvSpPr>
        <p:spPr>
          <a:xfrm>
            <a:off x="182624" y="2404679"/>
            <a:ext cx="2110949" cy="1521600"/>
          </a:xfrm>
          <a:prstGeom prst="rect">
            <a:avLst/>
          </a:prstGeom>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5756" lvl="1" indent="-235744" defTabSz="685800">
              <a:spcBef>
                <a:spcPts val="450"/>
              </a:spcBef>
              <a:spcAft>
                <a:spcPct val="35000"/>
              </a:spcAft>
              <a:buClrTx/>
              <a:buBlip>
                <a:blip r:embed="rId3"/>
              </a:buBlip>
              <a:defRPr/>
            </a:pPr>
            <a:r>
              <a:rPr lang="es-CL" sz="1200" dirty="0">
                <a:solidFill>
                  <a:prstClr val="black">
                    <a:lumMod val="65000"/>
                    <a:lumOff val="35000"/>
                  </a:prstClr>
                </a:solidFill>
                <a:latin typeface="Arial"/>
              </a:rPr>
              <a:t>Metodología </a:t>
            </a:r>
            <a:r>
              <a:rPr lang="es-CL" sz="1200" dirty="0" smtClean="0">
                <a:solidFill>
                  <a:prstClr val="black">
                    <a:lumMod val="65000"/>
                    <a:lumOff val="35000"/>
                  </a:prstClr>
                </a:solidFill>
                <a:latin typeface="Arial"/>
              </a:rPr>
              <a:t>Cuantitativa</a:t>
            </a:r>
            <a:endParaRPr lang="es-CL" sz="1200" dirty="0">
              <a:solidFill>
                <a:prstClr val="black">
                  <a:lumMod val="65000"/>
                  <a:lumOff val="35000"/>
                </a:prstClr>
              </a:solidFill>
              <a:latin typeface="Arial"/>
            </a:endParaRPr>
          </a:p>
          <a:p>
            <a:pPr marL="335756" lvl="1" indent="-235744" defTabSz="685800">
              <a:spcBef>
                <a:spcPts val="450"/>
              </a:spcBef>
              <a:spcAft>
                <a:spcPct val="35000"/>
              </a:spcAft>
              <a:buClrTx/>
              <a:buBlip>
                <a:blip r:embed="rId3"/>
              </a:buBlip>
              <a:defRPr/>
            </a:pPr>
            <a:r>
              <a:rPr lang="es-CL" sz="1200" dirty="0">
                <a:solidFill>
                  <a:prstClr val="black">
                    <a:lumMod val="65000"/>
                    <a:lumOff val="35000"/>
                  </a:prstClr>
                </a:solidFill>
                <a:latin typeface="Arial"/>
              </a:rPr>
              <a:t>Diseño </a:t>
            </a:r>
            <a:r>
              <a:rPr lang="es-CL" sz="1200" dirty="0">
                <a:solidFill>
                  <a:prstClr val="black">
                    <a:lumMod val="65000"/>
                    <a:lumOff val="35000"/>
                  </a:prstClr>
                </a:solidFill>
              </a:rPr>
              <a:t>de muestreo por </a:t>
            </a:r>
            <a:r>
              <a:rPr lang="es-CL" sz="1200" dirty="0" smtClean="0">
                <a:solidFill>
                  <a:prstClr val="black">
                    <a:lumMod val="65000"/>
                    <a:lumOff val="35000"/>
                  </a:prstClr>
                </a:solidFill>
              </a:rPr>
              <a:t>cuotas</a:t>
            </a:r>
          </a:p>
          <a:p>
            <a:pPr marL="335756" lvl="1" indent="-235744" defTabSz="685800">
              <a:spcBef>
                <a:spcPts val="450"/>
              </a:spcBef>
              <a:spcAft>
                <a:spcPct val="35000"/>
              </a:spcAft>
              <a:buClrTx/>
              <a:buBlip>
                <a:blip r:embed="rId3"/>
              </a:buBlip>
              <a:defRPr/>
            </a:pPr>
            <a:r>
              <a:rPr lang="es-CL" sz="1200" dirty="0" smtClean="0">
                <a:solidFill>
                  <a:prstClr val="black">
                    <a:lumMod val="65000"/>
                    <a:lumOff val="35000"/>
                  </a:prstClr>
                </a:solidFill>
                <a:latin typeface="Arial"/>
              </a:rPr>
              <a:t>NO PROBABILÍSTICO</a:t>
            </a:r>
            <a:endParaRPr lang="es-CL" sz="1200" dirty="0">
              <a:solidFill>
                <a:prstClr val="black">
                  <a:lumMod val="65000"/>
                  <a:lumOff val="35000"/>
                </a:prstClr>
              </a:solidFill>
              <a:latin typeface="Arial"/>
            </a:endParaRPr>
          </a:p>
        </p:txBody>
      </p:sp>
      <p:grpSp>
        <p:nvGrpSpPr>
          <p:cNvPr id="35" name="Group 53">
            <a:extLst>
              <a:ext uri="{FF2B5EF4-FFF2-40B4-BE49-F238E27FC236}">
                <a16:creationId xmlns:a16="http://schemas.microsoft.com/office/drawing/2014/main" id="{9DB94BB1-AD33-4DC1-98FD-E95D69C48AC6}"/>
              </a:ext>
            </a:extLst>
          </p:cNvPr>
          <p:cNvGrpSpPr>
            <a:grpSpLocks noChangeAspect="1"/>
          </p:cNvGrpSpPr>
          <p:nvPr/>
        </p:nvGrpSpPr>
        <p:grpSpPr bwMode="auto">
          <a:xfrm>
            <a:off x="1067757" y="1102962"/>
            <a:ext cx="656102" cy="656100"/>
            <a:chOff x="5413" y="1316"/>
            <a:chExt cx="406" cy="406"/>
          </a:xfrm>
        </p:grpSpPr>
        <p:sp>
          <p:nvSpPr>
            <p:cNvPr id="36" name="Freeform 54">
              <a:extLst>
                <a:ext uri="{FF2B5EF4-FFF2-40B4-BE49-F238E27FC236}">
                  <a16:creationId xmlns:a16="http://schemas.microsoft.com/office/drawing/2014/main" id="{D391E13E-3E94-41F3-BCD9-134F4386A61C}"/>
                </a:ext>
              </a:extLst>
            </p:cNvPr>
            <p:cNvSpPr>
              <a:spLocks/>
            </p:cNvSpPr>
            <p:nvPr/>
          </p:nvSpPr>
          <p:spPr bwMode="auto">
            <a:xfrm>
              <a:off x="5594" y="1316"/>
              <a:ext cx="225" cy="229"/>
            </a:xfrm>
            <a:custGeom>
              <a:avLst/>
              <a:gdLst>
                <a:gd name="T0" fmla="*/ 37 w 52"/>
                <a:gd name="T1" fmla="*/ 5 h 53"/>
                <a:gd name="T2" fmla="*/ 21 w 52"/>
                <a:gd name="T3" fmla="*/ 21 h 53"/>
                <a:gd name="T4" fmla="*/ 19 w 52"/>
                <a:gd name="T5" fmla="*/ 26 h 53"/>
                <a:gd name="T6" fmla="*/ 21 w 52"/>
                <a:gd name="T7" fmla="*/ 32 h 53"/>
                <a:gd name="T8" fmla="*/ 32 w 52"/>
                <a:gd name="T9" fmla="*/ 32 h 53"/>
                <a:gd name="T10" fmla="*/ 48 w 52"/>
                <a:gd name="T11" fmla="*/ 16 h 53"/>
                <a:gd name="T12" fmla="*/ 43 w 52"/>
                <a:gd name="T13" fmla="*/ 43 h 53"/>
                <a:gd name="T14" fmla="*/ 10 w 52"/>
                <a:gd name="T15" fmla="*/ 43 h 53"/>
                <a:gd name="T16" fmla="*/ 10 w 52"/>
                <a:gd name="T17" fmla="*/ 9 h 53"/>
                <a:gd name="T18" fmla="*/ 37 w 52"/>
                <a:gd name="T19"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37" y="5"/>
                  </a:moveTo>
                  <a:cubicBezTo>
                    <a:pt x="21" y="21"/>
                    <a:pt x="21" y="21"/>
                    <a:pt x="21" y="21"/>
                  </a:cubicBezTo>
                  <a:cubicBezTo>
                    <a:pt x="19" y="22"/>
                    <a:pt x="18" y="24"/>
                    <a:pt x="19" y="26"/>
                  </a:cubicBezTo>
                  <a:cubicBezTo>
                    <a:pt x="18" y="28"/>
                    <a:pt x="19" y="30"/>
                    <a:pt x="21" y="32"/>
                  </a:cubicBezTo>
                  <a:cubicBezTo>
                    <a:pt x="24" y="35"/>
                    <a:pt x="29" y="35"/>
                    <a:pt x="32" y="32"/>
                  </a:cubicBezTo>
                  <a:cubicBezTo>
                    <a:pt x="48" y="16"/>
                    <a:pt x="48" y="16"/>
                    <a:pt x="48" y="16"/>
                  </a:cubicBezTo>
                  <a:cubicBezTo>
                    <a:pt x="52" y="25"/>
                    <a:pt x="51" y="36"/>
                    <a:pt x="43" y="43"/>
                  </a:cubicBezTo>
                  <a:cubicBezTo>
                    <a:pt x="34" y="53"/>
                    <a:pt x="19" y="53"/>
                    <a:pt x="10" y="43"/>
                  </a:cubicBezTo>
                  <a:cubicBezTo>
                    <a:pt x="0" y="34"/>
                    <a:pt x="0" y="19"/>
                    <a:pt x="10" y="9"/>
                  </a:cubicBezTo>
                  <a:cubicBezTo>
                    <a:pt x="17" y="2"/>
                    <a:pt x="28" y="0"/>
                    <a:pt x="37" y="5"/>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dirty="0">
                <a:solidFill>
                  <a:prstClr val="black"/>
                </a:solidFill>
                <a:ea typeface="+mn-ea"/>
                <a:cs typeface="+mn-cs"/>
              </a:endParaRPr>
            </a:p>
          </p:txBody>
        </p:sp>
        <p:sp>
          <p:nvSpPr>
            <p:cNvPr id="37" name="Freeform 55">
              <a:extLst>
                <a:ext uri="{FF2B5EF4-FFF2-40B4-BE49-F238E27FC236}">
                  <a16:creationId xmlns:a16="http://schemas.microsoft.com/office/drawing/2014/main" id="{F23916ED-FE15-4498-BA48-36874A5A31CD}"/>
                </a:ext>
              </a:extLst>
            </p:cNvPr>
            <p:cNvSpPr>
              <a:spLocks/>
            </p:cNvSpPr>
            <p:nvPr/>
          </p:nvSpPr>
          <p:spPr bwMode="auto">
            <a:xfrm>
              <a:off x="5421" y="1476"/>
              <a:ext cx="247" cy="246"/>
            </a:xfrm>
            <a:custGeom>
              <a:avLst/>
              <a:gdLst>
                <a:gd name="T0" fmla="*/ 57 w 57"/>
                <a:gd name="T1" fmla="*/ 11 h 57"/>
                <a:gd name="T2" fmla="*/ 14 w 57"/>
                <a:gd name="T3" fmla="*/ 54 h 57"/>
                <a:gd name="T4" fmla="*/ 3 w 57"/>
                <a:gd name="T5" fmla="*/ 54 h 57"/>
                <a:gd name="T6" fmla="*/ 3 w 57"/>
                <a:gd name="T7" fmla="*/ 43 h 57"/>
                <a:gd name="T8" fmla="*/ 45 w 57"/>
                <a:gd name="T9" fmla="*/ 0 h 57"/>
              </a:gdLst>
              <a:ahLst/>
              <a:cxnLst>
                <a:cxn ang="0">
                  <a:pos x="T0" y="T1"/>
                </a:cxn>
                <a:cxn ang="0">
                  <a:pos x="T2" y="T3"/>
                </a:cxn>
                <a:cxn ang="0">
                  <a:pos x="T4" y="T5"/>
                </a:cxn>
                <a:cxn ang="0">
                  <a:pos x="T6" y="T7"/>
                </a:cxn>
                <a:cxn ang="0">
                  <a:pos x="T8" y="T9"/>
                </a:cxn>
              </a:cxnLst>
              <a:rect l="0" t="0" r="r" b="b"/>
              <a:pathLst>
                <a:path w="57" h="57">
                  <a:moveTo>
                    <a:pt x="57" y="11"/>
                  </a:moveTo>
                  <a:cubicBezTo>
                    <a:pt x="14" y="54"/>
                    <a:pt x="14" y="54"/>
                    <a:pt x="14" y="54"/>
                  </a:cubicBezTo>
                  <a:cubicBezTo>
                    <a:pt x="11" y="57"/>
                    <a:pt x="6" y="57"/>
                    <a:pt x="3" y="54"/>
                  </a:cubicBezTo>
                  <a:cubicBezTo>
                    <a:pt x="0" y="51"/>
                    <a:pt x="0" y="46"/>
                    <a:pt x="3" y="43"/>
                  </a:cubicBezTo>
                  <a:cubicBezTo>
                    <a:pt x="45" y="0"/>
                    <a:pt x="45" y="0"/>
                    <a:pt x="45" y="0"/>
                  </a:cubicBezTo>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a:solidFill>
                  <a:prstClr val="black"/>
                </a:solidFill>
                <a:ea typeface="+mn-ea"/>
                <a:cs typeface="+mn-cs"/>
              </a:endParaRPr>
            </a:p>
          </p:txBody>
        </p:sp>
        <p:sp>
          <p:nvSpPr>
            <p:cNvPr id="38" name="Freeform 56">
              <a:extLst>
                <a:ext uri="{FF2B5EF4-FFF2-40B4-BE49-F238E27FC236}">
                  <a16:creationId xmlns:a16="http://schemas.microsoft.com/office/drawing/2014/main" id="{5C3BCAEE-DE85-481E-AE29-0B350DB4CF80}"/>
                </a:ext>
              </a:extLst>
            </p:cNvPr>
            <p:cNvSpPr>
              <a:spLocks/>
            </p:cNvSpPr>
            <p:nvPr/>
          </p:nvSpPr>
          <p:spPr bwMode="auto">
            <a:xfrm>
              <a:off x="5607" y="1537"/>
              <a:ext cx="186" cy="185"/>
            </a:xfrm>
            <a:custGeom>
              <a:avLst/>
              <a:gdLst>
                <a:gd name="T0" fmla="*/ 11 w 43"/>
                <a:gd name="T1" fmla="*/ 0 h 43"/>
                <a:gd name="T2" fmla="*/ 39 w 43"/>
                <a:gd name="T3" fmla="*/ 29 h 43"/>
                <a:gd name="T4" fmla="*/ 39 w 43"/>
                <a:gd name="T5" fmla="*/ 40 h 43"/>
                <a:gd name="T6" fmla="*/ 28 w 43"/>
                <a:gd name="T7" fmla="*/ 40 h 43"/>
                <a:gd name="T8" fmla="*/ 0 w 43"/>
                <a:gd name="T9" fmla="*/ 12 h 43"/>
              </a:gdLst>
              <a:ahLst/>
              <a:cxnLst>
                <a:cxn ang="0">
                  <a:pos x="T0" y="T1"/>
                </a:cxn>
                <a:cxn ang="0">
                  <a:pos x="T2" y="T3"/>
                </a:cxn>
                <a:cxn ang="0">
                  <a:pos x="T4" y="T5"/>
                </a:cxn>
                <a:cxn ang="0">
                  <a:pos x="T6" y="T7"/>
                </a:cxn>
                <a:cxn ang="0">
                  <a:pos x="T8" y="T9"/>
                </a:cxn>
              </a:cxnLst>
              <a:rect l="0" t="0" r="r" b="b"/>
              <a:pathLst>
                <a:path w="43" h="43">
                  <a:moveTo>
                    <a:pt x="11" y="0"/>
                  </a:moveTo>
                  <a:cubicBezTo>
                    <a:pt x="39" y="29"/>
                    <a:pt x="39" y="29"/>
                    <a:pt x="39" y="29"/>
                  </a:cubicBezTo>
                  <a:cubicBezTo>
                    <a:pt x="43" y="32"/>
                    <a:pt x="43" y="37"/>
                    <a:pt x="39" y="40"/>
                  </a:cubicBezTo>
                  <a:cubicBezTo>
                    <a:pt x="36" y="43"/>
                    <a:pt x="31" y="43"/>
                    <a:pt x="28" y="40"/>
                  </a:cubicBezTo>
                  <a:cubicBezTo>
                    <a:pt x="0" y="12"/>
                    <a:pt x="0" y="12"/>
                    <a:pt x="0" y="12"/>
                  </a:cubicBezTo>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a:solidFill>
                  <a:prstClr val="black"/>
                </a:solidFill>
                <a:ea typeface="+mn-ea"/>
                <a:cs typeface="+mn-cs"/>
              </a:endParaRPr>
            </a:p>
          </p:txBody>
        </p:sp>
        <p:sp>
          <p:nvSpPr>
            <p:cNvPr id="39" name="Line 57">
              <a:extLst>
                <a:ext uri="{FF2B5EF4-FFF2-40B4-BE49-F238E27FC236}">
                  <a16:creationId xmlns:a16="http://schemas.microsoft.com/office/drawing/2014/main" id="{0E010F0C-80D4-41DA-9A67-A6AF4D0C0B7B}"/>
                </a:ext>
              </a:extLst>
            </p:cNvPr>
            <p:cNvSpPr>
              <a:spLocks noChangeShapeType="1"/>
            </p:cNvSpPr>
            <p:nvPr/>
          </p:nvSpPr>
          <p:spPr bwMode="auto">
            <a:xfrm flipH="1" flipV="1">
              <a:off x="5508" y="1437"/>
              <a:ext cx="78" cy="78"/>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a:solidFill>
                  <a:prstClr val="black"/>
                </a:solidFill>
                <a:ea typeface="+mn-ea"/>
                <a:cs typeface="+mn-cs"/>
              </a:endParaRPr>
            </a:p>
          </p:txBody>
        </p:sp>
        <p:sp>
          <p:nvSpPr>
            <p:cNvPr id="40" name="Freeform 58">
              <a:extLst>
                <a:ext uri="{FF2B5EF4-FFF2-40B4-BE49-F238E27FC236}">
                  <a16:creationId xmlns:a16="http://schemas.microsoft.com/office/drawing/2014/main" id="{DE6FF660-F808-48C7-A608-A550F6781E0D}"/>
                </a:ext>
              </a:extLst>
            </p:cNvPr>
            <p:cNvSpPr>
              <a:spLocks/>
            </p:cNvSpPr>
            <p:nvPr/>
          </p:nvSpPr>
          <p:spPr bwMode="auto">
            <a:xfrm>
              <a:off x="5413" y="1342"/>
              <a:ext cx="108" cy="108"/>
            </a:xfrm>
            <a:custGeom>
              <a:avLst/>
              <a:gdLst>
                <a:gd name="T0" fmla="*/ 26 w 108"/>
                <a:gd name="T1" fmla="*/ 0 h 108"/>
                <a:gd name="T2" fmla="*/ 0 w 108"/>
                <a:gd name="T3" fmla="*/ 26 h 108"/>
                <a:gd name="T4" fmla="*/ 34 w 108"/>
                <a:gd name="T5" fmla="*/ 86 h 108"/>
                <a:gd name="T6" fmla="*/ 82 w 108"/>
                <a:gd name="T7" fmla="*/ 108 h 108"/>
                <a:gd name="T8" fmla="*/ 108 w 108"/>
                <a:gd name="T9" fmla="*/ 82 h 108"/>
                <a:gd name="T10" fmla="*/ 86 w 108"/>
                <a:gd name="T11" fmla="*/ 35 h 108"/>
                <a:gd name="T12" fmla="*/ 26 w 10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26" y="0"/>
                  </a:moveTo>
                  <a:lnTo>
                    <a:pt x="0" y="26"/>
                  </a:lnTo>
                  <a:lnTo>
                    <a:pt x="34" y="86"/>
                  </a:lnTo>
                  <a:lnTo>
                    <a:pt x="82" y="108"/>
                  </a:lnTo>
                  <a:lnTo>
                    <a:pt x="108" y="82"/>
                  </a:lnTo>
                  <a:lnTo>
                    <a:pt x="86" y="35"/>
                  </a:lnTo>
                  <a:lnTo>
                    <a:pt x="26" y="0"/>
                  </a:ln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a:solidFill>
                  <a:prstClr val="black"/>
                </a:solidFill>
                <a:ea typeface="+mn-ea"/>
                <a:cs typeface="+mn-cs"/>
              </a:endParaRPr>
            </a:p>
          </p:txBody>
        </p:sp>
      </p:grpSp>
      <p:sp>
        <p:nvSpPr>
          <p:cNvPr id="61" name="Espace réservé du texte 22">
            <a:extLst>
              <a:ext uri="{FF2B5EF4-FFF2-40B4-BE49-F238E27FC236}">
                <a16:creationId xmlns:a16="http://schemas.microsoft.com/office/drawing/2014/main" id="{2E0A7219-2856-49DD-93FC-41F5A34D83C3}"/>
              </a:ext>
            </a:extLst>
          </p:cNvPr>
          <p:cNvSpPr txBox="1">
            <a:spLocks/>
          </p:cNvSpPr>
          <p:nvPr/>
        </p:nvSpPr>
        <p:spPr>
          <a:xfrm>
            <a:off x="421707" y="1924517"/>
            <a:ext cx="1784135" cy="276999"/>
          </a:xfrm>
          <a:prstGeom prst="rect">
            <a:avLst/>
          </a:prstGeom>
          <a:solidFill>
            <a:srgbClr val="FF4400"/>
          </a:solid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294" indent="-64294" algn="ctr" defTabSz="685800">
              <a:spcBef>
                <a:spcPts val="1350"/>
              </a:spcBef>
              <a:buClrTx/>
              <a:defRPr/>
            </a:pPr>
            <a:r>
              <a:rPr lang="da-DK" sz="1350" b="1" dirty="0">
                <a:solidFill>
                  <a:prstClr val="white"/>
                </a:solidFill>
                <a:latin typeface="Arial"/>
              </a:rPr>
              <a:t>METODOLOGÍA</a:t>
            </a:r>
          </a:p>
        </p:txBody>
      </p:sp>
      <p:sp>
        <p:nvSpPr>
          <p:cNvPr id="26" name="Espace réservé du texte 27">
            <a:extLst>
              <a:ext uri="{FF2B5EF4-FFF2-40B4-BE49-F238E27FC236}">
                <a16:creationId xmlns:a16="http://schemas.microsoft.com/office/drawing/2014/main" id="{C54007E0-5E60-4A78-9B74-3B8AF24E6AF4}"/>
              </a:ext>
            </a:extLst>
          </p:cNvPr>
          <p:cNvSpPr txBox="1">
            <a:spLocks/>
          </p:cNvSpPr>
          <p:nvPr/>
        </p:nvSpPr>
        <p:spPr>
          <a:xfrm>
            <a:off x="4562483" y="2404679"/>
            <a:ext cx="2138691" cy="1521600"/>
          </a:xfrm>
          <a:prstGeom prst="rect">
            <a:avLst/>
          </a:prstGeom>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ct val="35000"/>
              </a:spcAft>
              <a:buBlip>
                <a:blip r:embed="rId3"/>
              </a:buBlip>
              <a:defRPr/>
            </a:pPr>
            <a:r>
              <a:rPr lang="es-CL" sz="1200" dirty="0">
                <a:solidFill>
                  <a:prstClr val="black">
                    <a:lumMod val="65000"/>
                    <a:lumOff val="35000"/>
                  </a:prstClr>
                </a:solidFill>
              </a:rPr>
              <a:t>Población general de Chile, de 18 años o más, residentes de las 16 regiones del país</a:t>
            </a:r>
          </a:p>
        </p:txBody>
      </p:sp>
      <p:grpSp>
        <p:nvGrpSpPr>
          <p:cNvPr id="53" name="Group 15">
            <a:extLst>
              <a:ext uri="{FF2B5EF4-FFF2-40B4-BE49-F238E27FC236}">
                <a16:creationId xmlns:a16="http://schemas.microsoft.com/office/drawing/2014/main" id="{5C833405-063E-466B-8BE8-0B0AF7411E3C}"/>
              </a:ext>
            </a:extLst>
          </p:cNvPr>
          <p:cNvGrpSpPr>
            <a:grpSpLocks noChangeAspect="1"/>
          </p:cNvGrpSpPr>
          <p:nvPr/>
        </p:nvGrpSpPr>
        <p:grpSpPr bwMode="auto">
          <a:xfrm>
            <a:off x="5358307" y="1102962"/>
            <a:ext cx="730487" cy="656100"/>
            <a:chOff x="581" y="2813"/>
            <a:chExt cx="491" cy="441"/>
          </a:xfrm>
        </p:grpSpPr>
        <p:sp>
          <p:nvSpPr>
            <p:cNvPr id="54" name="Freeform 16">
              <a:extLst>
                <a:ext uri="{FF2B5EF4-FFF2-40B4-BE49-F238E27FC236}">
                  <a16:creationId xmlns:a16="http://schemas.microsoft.com/office/drawing/2014/main" id="{64068C82-F056-45E2-A3D7-CB7D4D29E90E}"/>
                </a:ext>
              </a:extLst>
            </p:cNvPr>
            <p:cNvSpPr>
              <a:spLocks/>
            </p:cNvSpPr>
            <p:nvPr/>
          </p:nvSpPr>
          <p:spPr bwMode="auto">
            <a:xfrm>
              <a:off x="581" y="3008"/>
              <a:ext cx="118" cy="186"/>
            </a:xfrm>
            <a:custGeom>
              <a:avLst/>
              <a:gdLst>
                <a:gd name="T0" fmla="*/ 118 w 118"/>
                <a:gd name="T1" fmla="*/ 10 h 186"/>
                <a:gd name="T2" fmla="*/ 93 w 118"/>
                <a:gd name="T3" fmla="*/ 0 h 186"/>
                <a:gd name="T4" fmla="*/ 0 w 118"/>
                <a:gd name="T5" fmla="*/ 186 h 186"/>
              </a:gdLst>
              <a:ahLst/>
              <a:cxnLst>
                <a:cxn ang="0">
                  <a:pos x="T0" y="T1"/>
                </a:cxn>
                <a:cxn ang="0">
                  <a:pos x="T2" y="T3"/>
                </a:cxn>
                <a:cxn ang="0">
                  <a:pos x="T4" y="T5"/>
                </a:cxn>
              </a:cxnLst>
              <a:rect l="0" t="0" r="r" b="b"/>
              <a:pathLst>
                <a:path w="118" h="186">
                  <a:moveTo>
                    <a:pt x="118" y="10"/>
                  </a:moveTo>
                  <a:lnTo>
                    <a:pt x="93" y="0"/>
                  </a:lnTo>
                  <a:lnTo>
                    <a:pt x="0" y="186"/>
                  </a:lnTo>
                </a:path>
              </a:pathLst>
            </a:custGeom>
            <a:grpFill/>
            <a:ln w="28575" cap="rnd">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defTabSz="685800">
                <a:buClrTx/>
                <a:defRPr/>
              </a:pPr>
              <a:endParaRPr lang="fr-FR" sz="1350" kern="1200">
                <a:ln w="28575">
                  <a:solidFill>
                    <a:prstClr val="black"/>
                  </a:solidFill>
                </a:ln>
                <a:solidFill>
                  <a:prstClr val="black"/>
                </a:solidFill>
                <a:ea typeface="+mn-ea"/>
                <a:cs typeface="+mn-cs"/>
              </a:endParaRPr>
            </a:p>
          </p:txBody>
        </p:sp>
        <p:sp>
          <p:nvSpPr>
            <p:cNvPr id="55" name="Freeform 17">
              <a:extLst>
                <a:ext uri="{FF2B5EF4-FFF2-40B4-BE49-F238E27FC236}">
                  <a16:creationId xmlns:a16="http://schemas.microsoft.com/office/drawing/2014/main" id="{921E38CB-05F8-4A2E-A6ED-D11023FC72C5}"/>
                </a:ext>
              </a:extLst>
            </p:cNvPr>
            <p:cNvSpPr>
              <a:spLocks/>
            </p:cNvSpPr>
            <p:nvPr/>
          </p:nvSpPr>
          <p:spPr bwMode="auto">
            <a:xfrm>
              <a:off x="581" y="3029"/>
              <a:ext cx="491" cy="225"/>
            </a:xfrm>
            <a:custGeom>
              <a:avLst/>
              <a:gdLst>
                <a:gd name="T0" fmla="*/ 0 w 491"/>
                <a:gd name="T1" fmla="*/ 165 h 225"/>
                <a:gd name="T2" fmla="*/ 152 w 491"/>
                <a:gd name="T3" fmla="*/ 225 h 225"/>
                <a:gd name="T4" fmla="*/ 321 w 491"/>
                <a:gd name="T5" fmla="*/ 165 h 225"/>
                <a:gd name="T6" fmla="*/ 491 w 491"/>
                <a:gd name="T7" fmla="*/ 216 h 225"/>
                <a:gd name="T8" fmla="*/ 398 w 491"/>
                <a:gd name="T9" fmla="*/ 13 h 225"/>
                <a:gd name="T10" fmla="*/ 364 w 491"/>
                <a:gd name="T11" fmla="*/ 0 h 225"/>
              </a:gdLst>
              <a:ahLst/>
              <a:cxnLst>
                <a:cxn ang="0">
                  <a:pos x="T0" y="T1"/>
                </a:cxn>
                <a:cxn ang="0">
                  <a:pos x="T2" y="T3"/>
                </a:cxn>
                <a:cxn ang="0">
                  <a:pos x="T4" y="T5"/>
                </a:cxn>
                <a:cxn ang="0">
                  <a:pos x="T6" y="T7"/>
                </a:cxn>
                <a:cxn ang="0">
                  <a:pos x="T8" y="T9"/>
                </a:cxn>
                <a:cxn ang="0">
                  <a:pos x="T10" y="T11"/>
                </a:cxn>
              </a:cxnLst>
              <a:rect l="0" t="0" r="r" b="b"/>
              <a:pathLst>
                <a:path w="491" h="225">
                  <a:moveTo>
                    <a:pt x="0" y="165"/>
                  </a:moveTo>
                  <a:lnTo>
                    <a:pt x="152" y="225"/>
                  </a:lnTo>
                  <a:lnTo>
                    <a:pt x="321" y="165"/>
                  </a:lnTo>
                  <a:lnTo>
                    <a:pt x="491" y="216"/>
                  </a:lnTo>
                  <a:lnTo>
                    <a:pt x="398" y="13"/>
                  </a:lnTo>
                  <a:lnTo>
                    <a:pt x="364" y="0"/>
                  </a:lnTo>
                </a:path>
              </a:pathLst>
            </a:custGeom>
            <a:grpFill/>
            <a:ln w="28575" cap="rnd">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defTabSz="685800">
                <a:buClrTx/>
                <a:defRPr/>
              </a:pPr>
              <a:endParaRPr lang="fr-FR" sz="1350" kern="1200">
                <a:ln w="28575">
                  <a:solidFill>
                    <a:prstClr val="black"/>
                  </a:solidFill>
                </a:ln>
                <a:solidFill>
                  <a:prstClr val="black"/>
                </a:solidFill>
                <a:ea typeface="+mn-ea"/>
                <a:cs typeface="+mn-cs"/>
              </a:endParaRPr>
            </a:p>
          </p:txBody>
        </p:sp>
        <p:sp>
          <p:nvSpPr>
            <p:cNvPr id="56" name="Line 18">
              <a:extLst>
                <a:ext uri="{FF2B5EF4-FFF2-40B4-BE49-F238E27FC236}">
                  <a16:creationId xmlns:a16="http://schemas.microsoft.com/office/drawing/2014/main" id="{9CCC7815-20D6-4C4E-A419-E97E44914CE2}"/>
                </a:ext>
              </a:extLst>
            </p:cNvPr>
            <p:cNvSpPr>
              <a:spLocks noChangeShapeType="1"/>
            </p:cNvSpPr>
            <p:nvPr/>
          </p:nvSpPr>
          <p:spPr bwMode="auto">
            <a:xfrm>
              <a:off x="894" y="3097"/>
              <a:ext cx="8" cy="97"/>
            </a:xfrm>
            <a:prstGeom prst="line">
              <a:avLst/>
            </a:prstGeom>
            <a:grpFill/>
            <a:ln w="28575" cap="rnd">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defTabSz="685800">
                <a:buClrTx/>
                <a:defRPr/>
              </a:pPr>
              <a:endParaRPr lang="fr-FR" sz="1350" kern="1200" dirty="0">
                <a:ln w="28575">
                  <a:solidFill>
                    <a:prstClr val="black"/>
                  </a:solidFill>
                </a:ln>
                <a:solidFill>
                  <a:prstClr val="black"/>
                </a:solidFill>
                <a:ea typeface="+mn-ea"/>
                <a:cs typeface="+mn-cs"/>
              </a:endParaRPr>
            </a:p>
          </p:txBody>
        </p:sp>
        <p:sp>
          <p:nvSpPr>
            <p:cNvPr id="57" name="Line 19">
              <a:extLst>
                <a:ext uri="{FF2B5EF4-FFF2-40B4-BE49-F238E27FC236}">
                  <a16:creationId xmlns:a16="http://schemas.microsoft.com/office/drawing/2014/main" id="{1B5209BE-003C-4560-80DC-0635AB0223E0}"/>
                </a:ext>
              </a:extLst>
            </p:cNvPr>
            <p:cNvSpPr>
              <a:spLocks noChangeShapeType="1"/>
            </p:cNvSpPr>
            <p:nvPr/>
          </p:nvSpPr>
          <p:spPr bwMode="auto">
            <a:xfrm flipH="1">
              <a:off x="733" y="3090"/>
              <a:ext cx="19" cy="164"/>
            </a:xfrm>
            <a:prstGeom prst="line">
              <a:avLst/>
            </a:prstGeom>
            <a:grpFill/>
            <a:ln w="28575" cap="rnd">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defTabSz="685800">
                <a:buClrTx/>
                <a:defRPr/>
              </a:pPr>
              <a:endParaRPr lang="fr-FR" sz="1350" kern="1200">
                <a:ln w="28575">
                  <a:solidFill>
                    <a:prstClr val="black"/>
                  </a:solidFill>
                </a:ln>
                <a:solidFill>
                  <a:prstClr val="black"/>
                </a:solidFill>
                <a:ea typeface="+mn-ea"/>
                <a:cs typeface="+mn-cs"/>
              </a:endParaRPr>
            </a:p>
          </p:txBody>
        </p:sp>
        <p:sp>
          <p:nvSpPr>
            <p:cNvPr id="58" name="Freeform 20">
              <a:extLst>
                <a:ext uri="{FF2B5EF4-FFF2-40B4-BE49-F238E27FC236}">
                  <a16:creationId xmlns:a16="http://schemas.microsoft.com/office/drawing/2014/main" id="{E757874F-15E6-4BF1-9A78-7DB74E6A66C1}"/>
                </a:ext>
              </a:extLst>
            </p:cNvPr>
            <p:cNvSpPr>
              <a:spLocks/>
            </p:cNvSpPr>
            <p:nvPr/>
          </p:nvSpPr>
          <p:spPr bwMode="auto">
            <a:xfrm>
              <a:off x="716" y="2813"/>
              <a:ext cx="220" cy="288"/>
            </a:xfrm>
            <a:custGeom>
              <a:avLst/>
              <a:gdLst>
                <a:gd name="T0" fmla="*/ 104 w 104"/>
                <a:gd name="T1" fmla="*/ 52 h 136"/>
                <a:gd name="T2" fmla="*/ 52 w 104"/>
                <a:gd name="T3" fmla="*/ 0 h 136"/>
                <a:gd name="T4" fmla="*/ 0 w 104"/>
                <a:gd name="T5" fmla="*/ 52 h 136"/>
                <a:gd name="T6" fmla="*/ 52 w 104"/>
                <a:gd name="T7" fmla="*/ 136 h 136"/>
                <a:gd name="T8" fmla="*/ 104 w 104"/>
                <a:gd name="T9" fmla="*/ 52 h 136"/>
              </a:gdLst>
              <a:ahLst/>
              <a:cxnLst>
                <a:cxn ang="0">
                  <a:pos x="T0" y="T1"/>
                </a:cxn>
                <a:cxn ang="0">
                  <a:pos x="T2" y="T3"/>
                </a:cxn>
                <a:cxn ang="0">
                  <a:pos x="T4" y="T5"/>
                </a:cxn>
                <a:cxn ang="0">
                  <a:pos x="T6" y="T7"/>
                </a:cxn>
                <a:cxn ang="0">
                  <a:pos x="T8" y="T9"/>
                </a:cxn>
              </a:cxnLst>
              <a:rect l="0" t="0" r="r" b="b"/>
              <a:pathLst>
                <a:path w="104" h="136">
                  <a:moveTo>
                    <a:pt x="104" y="52"/>
                  </a:moveTo>
                  <a:cubicBezTo>
                    <a:pt x="104" y="23"/>
                    <a:pt x="81" y="0"/>
                    <a:pt x="52" y="0"/>
                  </a:cubicBezTo>
                  <a:cubicBezTo>
                    <a:pt x="23" y="0"/>
                    <a:pt x="0" y="23"/>
                    <a:pt x="0" y="52"/>
                  </a:cubicBezTo>
                  <a:cubicBezTo>
                    <a:pt x="0" y="96"/>
                    <a:pt x="52" y="136"/>
                    <a:pt x="52" y="136"/>
                  </a:cubicBezTo>
                  <a:cubicBezTo>
                    <a:pt x="52" y="136"/>
                    <a:pt x="104" y="96"/>
                    <a:pt x="104" y="52"/>
                  </a:cubicBezTo>
                  <a:close/>
                </a:path>
              </a:pathLst>
            </a:custGeom>
            <a:grpFill/>
            <a:ln w="28575" cap="rnd">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defTabSz="685800">
                <a:buClrTx/>
                <a:defRPr/>
              </a:pPr>
              <a:endParaRPr lang="fr-FR" sz="1350" kern="1200">
                <a:ln w="28575">
                  <a:solidFill>
                    <a:prstClr val="black"/>
                  </a:solidFill>
                </a:ln>
                <a:solidFill>
                  <a:prstClr val="black"/>
                </a:solidFill>
                <a:ea typeface="+mn-ea"/>
                <a:cs typeface="+mn-cs"/>
              </a:endParaRPr>
            </a:p>
          </p:txBody>
        </p:sp>
        <p:sp>
          <p:nvSpPr>
            <p:cNvPr id="59" name="Oval 21">
              <a:extLst>
                <a:ext uri="{FF2B5EF4-FFF2-40B4-BE49-F238E27FC236}">
                  <a16:creationId xmlns:a16="http://schemas.microsoft.com/office/drawing/2014/main" id="{3DEE60A1-A46C-475E-B17A-C1B7E14C338E}"/>
                </a:ext>
              </a:extLst>
            </p:cNvPr>
            <p:cNvSpPr>
              <a:spLocks noChangeArrowheads="1"/>
            </p:cNvSpPr>
            <p:nvPr/>
          </p:nvSpPr>
          <p:spPr bwMode="auto">
            <a:xfrm>
              <a:off x="767" y="2864"/>
              <a:ext cx="118" cy="118"/>
            </a:xfrm>
            <a:prstGeom prst="ellipse">
              <a:avLst/>
            </a:prstGeom>
            <a:grpFill/>
            <a:ln w="28575" cap="rnd">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defTabSz="685800">
                <a:buClrTx/>
                <a:defRPr/>
              </a:pPr>
              <a:endParaRPr lang="fr-FR" sz="1350" kern="1200" dirty="0">
                <a:ln w="28575">
                  <a:solidFill>
                    <a:prstClr val="black"/>
                  </a:solidFill>
                </a:ln>
                <a:solidFill>
                  <a:prstClr val="black"/>
                </a:solidFill>
                <a:ea typeface="+mn-ea"/>
                <a:cs typeface="+mn-cs"/>
              </a:endParaRPr>
            </a:p>
          </p:txBody>
        </p:sp>
      </p:grpSp>
      <p:sp>
        <p:nvSpPr>
          <p:cNvPr id="62" name="Espace réservé du texte 23">
            <a:extLst>
              <a:ext uri="{FF2B5EF4-FFF2-40B4-BE49-F238E27FC236}">
                <a16:creationId xmlns:a16="http://schemas.microsoft.com/office/drawing/2014/main" id="{96DB070C-4D5D-4E12-9EE8-44577795EC39}"/>
              </a:ext>
            </a:extLst>
          </p:cNvPr>
          <p:cNvSpPr txBox="1">
            <a:spLocks/>
          </p:cNvSpPr>
          <p:nvPr/>
        </p:nvSpPr>
        <p:spPr>
          <a:xfrm>
            <a:off x="4785102" y="1924517"/>
            <a:ext cx="1784135" cy="276999"/>
          </a:xfrm>
          <a:prstGeom prst="rect">
            <a:avLst/>
          </a:prstGeom>
          <a:solidFill>
            <a:schemeClr val="accent3"/>
          </a:solid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294" indent="-64294" algn="ctr" defTabSz="685800">
              <a:spcBef>
                <a:spcPts val="1350"/>
              </a:spcBef>
              <a:buClrTx/>
              <a:defRPr/>
            </a:pPr>
            <a:r>
              <a:rPr lang="da-DK" sz="1350" b="1" dirty="0">
                <a:solidFill>
                  <a:prstClr val="white"/>
                </a:solidFill>
                <a:latin typeface="Arial"/>
              </a:rPr>
              <a:t>UNIVERSO</a:t>
            </a:r>
          </a:p>
        </p:txBody>
      </p:sp>
      <p:sp>
        <p:nvSpPr>
          <p:cNvPr id="27" name="Espace réservé du texte 1">
            <a:extLst>
              <a:ext uri="{FF2B5EF4-FFF2-40B4-BE49-F238E27FC236}">
                <a16:creationId xmlns:a16="http://schemas.microsoft.com/office/drawing/2014/main" id="{F9628AD7-0B0D-4C5A-BD79-6AD9C041F1B5}"/>
              </a:ext>
            </a:extLst>
          </p:cNvPr>
          <p:cNvSpPr txBox="1">
            <a:spLocks/>
          </p:cNvSpPr>
          <p:nvPr/>
        </p:nvSpPr>
        <p:spPr>
          <a:xfrm>
            <a:off x="6655276" y="2404680"/>
            <a:ext cx="2236244" cy="390934"/>
          </a:xfrm>
          <a:prstGeom prst="rect">
            <a:avLst/>
          </a:prstGeom>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5756" lvl="1" indent="-235744" defTabSz="685800">
              <a:spcBef>
                <a:spcPts val="450"/>
              </a:spcBef>
              <a:spcAft>
                <a:spcPct val="35000"/>
              </a:spcAft>
              <a:buClrTx/>
              <a:buBlip>
                <a:blip r:embed="rId3"/>
              </a:buBlip>
              <a:defRPr/>
            </a:pPr>
            <a:r>
              <a:rPr lang="es-CL" sz="1200" dirty="0">
                <a:solidFill>
                  <a:srgbClr val="595959"/>
                </a:solidFill>
                <a:latin typeface="Arial"/>
              </a:rPr>
              <a:t>Muestra de 1.300 casos</a:t>
            </a:r>
          </a:p>
        </p:txBody>
      </p:sp>
      <p:sp>
        <p:nvSpPr>
          <p:cNvPr id="63" name="Espace réservé du texte 24">
            <a:extLst>
              <a:ext uri="{FF2B5EF4-FFF2-40B4-BE49-F238E27FC236}">
                <a16:creationId xmlns:a16="http://schemas.microsoft.com/office/drawing/2014/main" id="{47973568-BAC9-4C43-9EFB-5B89C7B6E275}"/>
              </a:ext>
            </a:extLst>
          </p:cNvPr>
          <p:cNvSpPr txBox="1">
            <a:spLocks/>
          </p:cNvSpPr>
          <p:nvPr/>
        </p:nvSpPr>
        <p:spPr>
          <a:xfrm>
            <a:off x="6929245" y="1924517"/>
            <a:ext cx="1784135" cy="276999"/>
          </a:xfrm>
          <a:prstGeom prst="rect">
            <a:avLst/>
          </a:prstGeom>
          <a:solidFill>
            <a:schemeClr val="bg2">
              <a:lumMod val="50000"/>
            </a:schemeClr>
          </a:solid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294" indent="-64294" algn="ctr" defTabSz="685800">
              <a:spcBef>
                <a:spcPts val="1350"/>
              </a:spcBef>
              <a:buClrTx/>
              <a:defRPr/>
            </a:pPr>
            <a:r>
              <a:rPr lang="da-DK" sz="1350" b="1" dirty="0">
                <a:solidFill>
                  <a:prstClr val="white"/>
                </a:solidFill>
                <a:latin typeface="Arial"/>
              </a:rPr>
              <a:t>MUESTRA</a:t>
            </a:r>
          </a:p>
        </p:txBody>
      </p:sp>
      <p:grpSp>
        <p:nvGrpSpPr>
          <p:cNvPr id="65" name="Group 44">
            <a:extLst>
              <a:ext uri="{FF2B5EF4-FFF2-40B4-BE49-F238E27FC236}">
                <a16:creationId xmlns:a16="http://schemas.microsoft.com/office/drawing/2014/main" id="{3C072BAE-E5BF-4FAC-AD14-EAA22266DAA4}"/>
              </a:ext>
            </a:extLst>
          </p:cNvPr>
          <p:cNvGrpSpPr>
            <a:grpSpLocks noChangeAspect="1"/>
          </p:cNvGrpSpPr>
          <p:nvPr/>
        </p:nvGrpSpPr>
        <p:grpSpPr bwMode="auto">
          <a:xfrm>
            <a:off x="7537175" y="1102962"/>
            <a:ext cx="489790" cy="656100"/>
            <a:chOff x="2996" y="2490"/>
            <a:chExt cx="268" cy="359"/>
          </a:xfrm>
        </p:grpSpPr>
        <p:sp>
          <p:nvSpPr>
            <p:cNvPr id="66" name="Freeform 45">
              <a:extLst>
                <a:ext uri="{FF2B5EF4-FFF2-40B4-BE49-F238E27FC236}">
                  <a16:creationId xmlns:a16="http://schemas.microsoft.com/office/drawing/2014/main" id="{880AAD1C-91BD-4558-85D4-2A9AE4C493C8}"/>
                </a:ext>
              </a:extLst>
            </p:cNvPr>
            <p:cNvSpPr>
              <a:spLocks/>
            </p:cNvSpPr>
            <p:nvPr/>
          </p:nvSpPr>
          <p:spPr bwMode="auto">
            <a:xfrm>
              <a:off x="3059" y="2490"/>
              <a:ext cx="142" cy="47"/>
            </a:xfrm>
            <a:custGeom>
              <a:avLst/>
              <a:gdLst>
                <a:gd name="T0" fmla="*/ 36 w 36"/>
                <a:gd name="T1" fmla="*/ 12 h 12"/>
                <a:gd name="T2" fmla="*/ 0 w 36"/>
                <a:gd name="T3" fmla="*/ 12 h 12"/>
                <a:gd name="T4" fmla="*/ 0 w 36"/>
                <a:gd name="T5" fmla="*/ 8 h 12"/>
                <a:gd name="T6" fmla="*/ 8 w 36"/>
                <a:gd name="T7" fmla="*/ 0 h 12"/>
                <a:gd name="T8" fmla="*/ 28 w 36"/>
                <a:gd name="T9" fmla="*/ 0 h 12"/>
                <a:gd name="T10" fmla="*/ 36 w 36"/>
                <a:gd name="T11" fmla="*/ 8 h 12"/>
                <a:gd name="T12" fmla="*/ 36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6" y="12"/>
                  </a:moveTo>
                  <a:cubicBezTo>
                    <a:pt x="0" y="12"/>
                    <a:pt x="0" y="12"/>
                    <a:pt x="0" y="12"/>
                  </a:cubicBezTo>
                  <a:cubicBezTo>
                    <a:pt x="0" y="8"/>
                    <a:pt x="0" y="8"/>
                    <a:pt x="0" y="8"/>
                  </a:cubicBezTo>
                  <a:cubicBezTo>
                    <a:pt x="0" y="4"/>
                    <a:pt x="4" y="0"/>
                    <a:pt x="8" y="0"/>
                  </a:cubicBezTo>
                  <a:cubicBezTo>
                    <a:pt x="28" y="0"/>
                    <a:pt x="28" y="0"/>
                    <a:pt x="28" y="0"/>
                  </a:cubicBezTo>
                  <a:cubicBezTo>
                    <a:pt x="32" y="0"/>
                    <a:pt x="36" y="4"/>
                    <a:pt x="36" y="8"/>
                  </a:cubicBezTo>
                  <a:lnTo>
                    <a:pt x="36" y="12"/>
                  </a:lnTo>
                  <a:close/>
                </a:path>
              </a:pathLst>
            </a:custGeom>
            <a:noFill/>
            <a:ln w="28575"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a:solidFill>
                  <a:prstClr val="black"/>
                </a:solidFill>
                <a:ea typeface="+mn-ea"/>
                <a:cs typeface="+mn-cs"/>
              </a:endParaRPr>
            </a:p>
          </p:txBody>
        </p:sp>
        <p:sp>
          <p:nvSpPr>
            <p:cNvPr id="67" name="Freeform 46">
              <a:extLst>
                <a:ext uri="{FF2B5EF4-FFF2-40B4-BE49-F238E27FC236}">
                  <a16:creationId xmlns:a16="http://schemas.microsoft.com/office/drawing/2014/main" id="{DB428379-F7EE-4227-8E4B-6C3FBF47AEAA}"/>
                </a:ext>
              </a:extLst>
            </p:cNvPr>
            <p:cNvSpPr>
              <a:spLocks/>
            </p:cNvSpPr>
            <p:nvPr/>
          </p:nvSpPr>
          <p:spPr bwMode="auto">
            <a:xfrm>
              <a:off x="2996" y="2521"/>
              <a:ext cx="268" cy="328"/>
            </a:xfrm>
            <a:custGeom>
              <a:avLst/>
              <a:gdLst>
                <a:gd name="T0" fmla="*/ 237 w 268"/>
                <a:gd name="T1" fmla="*/ 0 h 328"/>
                <a:gd name="T2" fmla="*/ 268 w 268"/>
                <a:gd name="T3" fmla="*/ 0 h 328"/>
                <a:gd name="T4" fmla="*/ 268 w 268"/>
                <a:gd name="T5" fmla="*/ 328 h 328"/>
                <a:gd name="T6" fmla="*/ 0 w 268"/>
                <a:gd name="T7" fmla="*/ 328 h 328"/>
                <a:gd name="T8" fmla="*/ 0 w 268"/>
                <a:gd name="T9" fmla="*/ 0 h 328"/>
                <a:gd name="T10" fmla="*/ 32 w 268"/>
                <a:gd name="T11" fmla="*/ 0 h 328"/>
              </a:gdLst>
              <a:ahLst/>
              <a:cxnLst>
                <a:cxn ang="0">
                  <a:pos x="T0" y="T1"/>
                </a:cxn>
                <a:cxn ang="0">
                  <a:pos x="T2" y="T3"/>
                </a:cxn>
                <a:cxn ang="0">
                  <a:pos x="T4" y="T5"/>
                </a:cxn>
                <a:cxn ang="0">
                  <a:pos x="T6" y="T7"/>
                </a:cxn>
                <a:cxn ang="0">
                  <a:pos x="T8" y="T9"/>
                </a:cxn>
                <a:cxn ang="0">
                  <a:pos x="T10" y="T11"/>
                </a:cxn>
              </a:cxnLst>
              <a:rect l="0" t="0" r="r" b="b"/>
              <a:pathLst>
                <a:path w="268" h="328">
                  <a:moveTo>
                    <a:pt x="237" y="0"/>
                  </a:moveTo>
                  <a:lnTo>
                    <a:pt x="268" y="0"/>
                  </a:lnTo>
                  <a:lnTo>
                    <a:pt x="268" y="328"/>
                  </a:lnTo>
                  <a:lnTo>
                    <a:pt x="0" y="328"/>
                  </a:lnTo>
                  <a:lnTo>
                    <a:pt x="0" y="0"/>
                  </a:lnTo>
                  <a:lnTo>
                    <a:pt x="32" y="0"/>
                  </a:lnTo>
                </a:path>
              </a:pathLst>
            </a:custGeom>
            <a:noFill/>
            <a:ln w="28575"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a:solidFill>
                  <a:prstClr val="black"/>
                </a:solidFill>
                <a:ea typeface="+mn-ea"/>
                <a:cs typeface="+mn-cs"/>
              </a:endParaRPr>
            </a:p>
          </p:txBody>
        </p:sp>
        <p:sp>
          <p:nvSpPr>
            <p:cNvPr id="68" name="Freeform 47">
              <a:extLst>
                <a:ext uri="{FF2B5EF4-FFF2-40B4-BE49-F238E27FC236}">
                  <a16:creationId xmlns:a16="http://schemas.microsoft.com/office/drawing/2014/main" id="{74C99A28-9077-43A4-B58C-497509B18C7C}"/>
                </a:ext>
              </a:extLst>
            </p:cNvPr>
            <p:cNvSpPr>
              <a:spLocks/>
            </p:cNvSpPr>
            <p:nvPr/>
          </p:nvSpPr>
          <p:spPr bwMode="auto">
            <a:xfrm>
              <a:off x="3028" y="2615"/>
              <a:ext cx="78" cy="47"/>
            </a:xfrm>
            <a:custGeom>
              <a:avLst/>
              <a:gdLst>
                <a:gd name="T0" fmla="*/ 0 w 78"/>
                <a:gd name="T1" fmla="*/ 15 h 47"/>
                <a:gd name="T2" fmla="*/ 31 w 78"/>
                <a:gd name="T3" fmla="*/ 47 h 47"/>
                <a:gd name="T4" fmla="*/ 78 w 78"/>
                <a:gd name="T5" fmla="*/ 0 h 47"/>
              </a:gdLst>
              <a:ahLst/>
              <a:cxnLst>
                <a:cxn ang="0">
                  <a:pos x="T0" y="T1"/>
                </a:cxn>
                <a:cxn ang="0">
                  <a:pos x="T2" y="T3"/>
                </a:cxn>
                <a:cxn ang="0">
                  <a:pos x="T4" y="T5"/>
                </a:cxn>
              </a:cxnLst>
              <a:rect l="0" t="0" r="r" b="b"/>
              <a:pathLst>
                <a:path w="78" h="47">
                  <a:moveTo>
                    <a:pt x="0" y="15"/>
                  </a:moveTo>
                  <a:lnTo>
                    <a:pt x="31" y="47"/>
                  </a:lnTo>
                  <a:lnTo>
                    <a:pt x="78" y="0"/>
                  </a:lnTo>
                </a:path>
              </a:pathLst>
            </a:custGeom>
            <a:noFill/>
            <a:ln w="28575"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a:solidFill>
                  <a:prstClr val="black"/>
                </a:solidFill>
                <a:ea typeface="+mn-ea"/>
                <a:cs typeface="+mn-cs"/>
              </a:endParaRPr>
            </a:p>
          </p:txBody>
        </p:sp>
        <p:sp>
          <p:nvSpPr>
            <p:cNvPr id="69" name="Line 48">
              <a:extLst>
                <a:ext uri="{FF2B5EF4-FFF2-40B4-BE49-F238E27FC236}">
                  <a16:creationId xmlns:a16="http://schemas.microsoft.com/office/drawing/2014/main" id="{A39B3F36-5F3D-4446-AFEE-D83073353942}"/>
                </a:ext>
              </a:extLst>
            </p:cNvPr>
            <p:cNvSpPr>
              <a:spLocks noChangeShapeType="1"/>
            </p:cNvSpPr>
            <p:nvPr/>
          </p:nvSpPr>
          <p:spPr bwMode="auto">
            <a:xfrm>
              <a:off x="3154" y="2646"/>
              <a:ext cx="63" cy="0"/>
            </a:xfrm>
            <a:prstGeom prst="line">
              <a:avLst/>
            </a:prstGeom>
            <a:noFill/>
            <a:ln w="28575"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a:solidFill>
                  <a:prstClr val="black"/>
                </a:solidFill>
                <a:ea typeface="+mn-ea"/>
                <a:cs typeface="+mn-cs"/>
              </a:endParaRPr>
            </a:p>
          </p:txBody>
        </p:sp>
        <p:sp>
          <p:nvSpPr>
            <p:cNvPr id="70" name="Freeform 49">
              <a:extLst>
                <a:ext uri="{FF2B5EF4-FFF2-40B4-BE49-F238E27FC236}">
                  <a16:creationId xmlns:a16="http://schemas.microsoft.com/office/drawing/2014/main" id="{C284C8F5-AD34-4EC1-862A-48E94EFDF135}"/>
                </a:ext>
              </a:extLst>
            </p:cNvPr>
            <p:cNvSpPr>
              <a:spLocks/>
            </p:cNvSpPr>
            <p:nvPr/>
          </p:nvSpPr>
          <p:spPr bwMode="auto">
            <a:xfrm>
              <a:off x="3028" y="2709"/>
              <a:ext cx="78" cy="46"/>
            </a:xfrm>
            <a:custGeom>
              <a:avLst/>
              <a:gdLst>
                <a:gd name="T0" fmla="*/ 0 w 78"/>
                <a:gd name="T1" fmla="*/ 15 h 46"/>
                <a:gd name="T2" fmla="*/ 31 w 78"/>
                <a:gd name="T3" fmla="*/ 46 h 46"/>
                <a:gd name="T4" fmla="*/ 78 w 78"/>
                <a:gd name="T5" fmla="*/ 0 h 46"/>
              </a:gdLst>
              <a:ahLst/>
              <a:cxnLst>
                <a:cxn ang="0">
                  <a:pos x="T0" y="T1"/>
                </a:cxn>
                <a:cxn ang="0">
                  <a:pos x="T2" y="T3"/>
                </a:cxn>
                <a:cxn ang="0">
                  <a:pos x="T4" y="T5"/>
                </a:cxn>
              </a:cxnLst>
              <a:rect l="0" t="0" r="r" b="b"/>
              <a:pathLst>
                <a:path w="78" h="46">
                  <a:moveTo>
                    <a:pt x="0" y="15"/>
                  </a:moveTo>
                  <a:lnTo>
                    <a:pt x="31" y="46"/>
                  </a:lnTo>
                  <a:lnTo>
                    <a:pt x="78" y="0"/>
                  </a:lnTo>
                </a:path>
              </a:pathLst>
            </a:custGeom>
            <a:noFill/>
            <a:ln w="28575"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a:solidFill>
                  <a:prstClr val="black"/>
                </a:solidFill>
                <a:ea typeface="+mn-ea"/>
                <a:cs typeface="+mn-cs"/>
              </a:endParaRPr>
            </a:p>
          </p:txBody>
        </p:sp>
        <p:sp>
          <p:nvSpPr>
            <p:cNvPr id="71" name="Line 50">
              <a:extLst>
                <a:ext uri="{FF2B5EF4-FFF2-40B4-BE49-F238E27FC236}">
                  <a16:creationId xmlns:a16="http://schemas.microsoft.com/office/drawing/2014/main" id="{3B5BA31C-9EB9-4FE1-B4A3-5E0F3E20FEA7}"/>
                </a:ext>
              </a:extLst>
            </p:cNvPr>
            <p:cNvSpPr>
              <a:spLocks noChangeShapeType="1"/>
            </p:cNvSpPr>
            <p:nvPr/>
          </p:nvSpPr>
          <p:spPr bwMode="auto">
            <a:xfrm>
              <a:off x="3154" y="2740"/>
              <a:ext cx="63" cy="0"/>
            </a:xfrm>
            <a:prstGeom prst="line">
              <a:avLst/>
            </a:prstGeom>
            <a:noFill/>
            <a:ln w="28575"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a:solidFill>
                  <a:prstClr val="black"/>
                </a:solidFill>
                <a:ea typeface="+mn-ea"/>
                <a:cs typeface="+mn-cs"/>
              </a:endParaRPr>
            </a:p>
          </p:txBody>
        </p:sp>
      </p:grpSp>
      <p:sp>
        <p:nvSpPr>
          <p:cNvPr id="34" name="Espace réservé du texte 27">
            <a:extLst>
              <a:ext uri="{FF2B5EF4-FFF2-40B4-BE49-F238E27FC236}">
                <a16:creationId xmlns:a16="http://schemas.microsoft.com/office/drawing/2014/main" id="{45E11AFC-DF8F-4552-BEB3-CAAB38A7E8BF}"/>
              </a:ext>
            </a:extLst>
          </p:cNvPr>
          <p:cNvSpPr txBox="1">
            <a:spLocks/>
          </p:cNvSpPr>
          <p:nvPr/>
        </p:nvSpPr>
        <p:spPr>
          <a:xfrm>
            <a:off x="2326240" y="2404679"/>
            <a:ext cx="2236244" cy="1521600"/>
          </a:xfrm>
          <a:prstGeom prst="rect">
            <a:avLst/>
          </a:prstGeom>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5756" lvl="1" indent="-235744" defTabSz="685800">
              <a:spcBef>
                <a:spcPts val="450"/>
              </a:spcBef>
              <a:spcAft>
                <a:spcPct val="35000"/>
              </a:spcAft>
              <a:buClrTx/>
              <a:buBlip>
                <a:blip r:embed="rId3"/>
              </a:buBlip>
              <a:defRPr/>
            </a:pPr>
            <a:r>
              <a:rPr lang="es-CL" sz="1200" dirty="0">
                <a:solidFill>
                  <a:prstClr val="black">
                    <a:lumMod val="65000"/>
                    <a:lumOff val="35000"/>
                  </a:prstClr>
                </a:solidFill>
                <a:latin typeface="Arial"/>
              </a:rPr>
              <a:t>Encuesta Web dirigida al panel de Ipsos online</a:t>
            </a:r>
            <a:endParaRPr lang="es-CL" sz="900" dirty="0">
              <a:solidFill>
                <a:prstClr val="black">
                  <a:lumMod val="65000"/>
                  <a:lumOff val="35000"/>
                </a:prstClr>
              </a:solidFill>
              <a:latin typeface="Arial"/>
            </a:endParaRPr>
          </a:p>
          <a:p>
            <a:pPr marL="335756" lvl="1" indent="-235744" defTabSz="685800">
              <a:spcBef>
                <a:spcPts val="450"/>
              </a:spcBef>
              <a:spcAft>
                <a:spcPct val="35000"/>
              </a:spcAft>
              <a:buClrTx/>
              <a:buBlip>
                <a:blip r:embed="rId3"/>
              </a:buBlip>
              <a:defRPr/>
            </a:pPr>
            <a:r>
              <a:rPr lang="es-CL" sz="1200" dirty="0">
                <a:solidFill>
                  <a:prstClr val="black">
                    <a:lumMod val="65000"/>
                    <a:lumOff val="35000"/>
                  </a:prstClr>
                </a:solidFill>
                <a:latin typeface="Arial"/>
              </a:rPr>
              <a:t>Fecha de aplicación: 6 al 14 de Julio de 2021</a:t>
            </a:r>
            <a:endParaRPr lang="es-ES" sz="1200" dirty="0">
              <a:solidFill>
                <a:prstClr val="black">
                  <a:lumMod val="65000"/>
                  <a:lumOff val="35000"/>
                </a:prstClr>
              </a:solidFill>
              <a:latin typeface="Arial"/>
            </a:endParaRPr>
          </a:p>
        </p:txBody>
      </p:sp>
      <p:sp>
        <p:nvSpPr>
          <p:cNvPr id="42" name="Espace réservé du texte 23">
            <a:extLst>
              <a:ext uri="{FF2B5EF4-FFF2-40B4-BE49-F238E27FC236}">
                <a16:creationId xmlns:a16="http://schemas.microsoft.com/office/drawing/2014/main" id="{445CAB5D-0386-454D-9CC1-064A00B568E1}"/>
              </a:ext>
            </a:extLst>
          </p:cNvPr>
          <p:cNvSpPr txBox="1">
            <a:spLocks/>
          </p:cNvSpPr>
          <p:nvPr/>
        </p:nvSpPr>
        <p:spPr>
          <a:xfrm>
            <a:off x="2582840" y="1924517"/>
            <a:ext cx="1784135" cy="276999"/>
          </a:xfrm>
          <a:prstGeom prst="rect">
            <a:avLst/>
          </a:prstGeom>
          <a:solidFill>
            <a:srgbClr val="5B008F"/>
          </a:solid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294" indent="-64294" algn="ctr" defTabSz="685800">
              <a:spcBef>
                <a:spcPts val="1350"/>
              </a:spcBef>
              <a:buClrTx/>
              <a:defRPr/>
            </a:pPr>
            <a:r>
              <a:rPr lang="da-DK" sz="1350" b="1" dirty="0">
                <a:solidFill>
                  <a:prstClr val="white"/>
                </a:solidFill>
                <a:latin typeface="Arial"/>
              </a:rPr>
              <a:t>TÉCNICA</a:t>
            </a:r>
          </a:p>
        </p:txBody>
      </p:sp>
      <p:grpSp>
        <p:nvGrpSpPr>
          <p:cNvPr id="50" name="Group 7">
            <a:extLst>
              <a:ext uri="{FF2B5EF4-FFF2-40B4-BE49-F238E27FC236}">
                <a16:creationId xmlns:a16="http://schemas.microsoft.com/office/drawing/2014/main" id="{CD50037F-3A3E-4ECE-9510-7AE213582898}"/>
              </a:ext>
            </a:extLst>
          </p:cNvPr>
          <p:cNvGrpSpPr>
            <a:grpSpLocks noChangeAspect="1"/>
          </p:cNvGrpSpPr>
          <p:nvPr/>
        </p:nvGrpSpPr>
        <p:grpSpPr bwMode="auto">
          <a:xfrm>
            <a:off x="3313001" y="1059582"/>
            <a:ext cx="729000" cy="729470"/>
            <a:chOff x="282" y="954"/>
            <a:chExt cx="1548" cy="1549"/>
          </a:xfrm>
        </p:grpSpPr>
        <p:sp>
          <p:nvSpPr>
            <p:cNvPr id="51" name="Line 8">
              <a:extLst>
                <a:ext uri="{FF2B5EF4-FFF2-40B4-BE49-F238E27FC236}">
                  <a16:creationId xmlns:a16="http://schemas.microsoft.com/office/drawing/2014/main" id="{3453C2CE-1E9B-4519-B42B-83E92B821019}"/>
                </a:ext>
              </a:extLst>
            </p:cNvPr>
            <p:cNvSpPr>
              <a:spLocks noChangeShapeType="1"/>
            </p:cNvSpPr>
            <p:nvPr/>
          </p:nvSpPr>
          <p:spPr bwMode="auto">
            <a:xfrm flipV="1">
              <a:off x="1023" y="1426"/>
              <a:ext cx="336" cy="336"/>
            </a:xfrm>
            <a:prstGeom prst="line">
              <a:avLst/>
            </a:prstGeom>
            <a:noFill/>
            <a:ln w="28575"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a:solidFill>
                  <a:prstClr val="black"/>
                </a:solidFill>
                <a:ea typeface="+mn-ea"/>
                <a:cs typeface="+mn-cs"/>
              </a:endParaRPr>
            </a:p>
          </p:txBody>
        </p:sp>
        <p:sp>
          <p:nvSpPr>
            <p:cNvPr id="52" name="Freeform 9">
              <a:extLst>
                <a:ext uri="{FF2B5EF4-FFF2-40B4-BE49-F238E27FC236}">
                  <a16:creationId xmlns:a16="http://schemas.microsoft.com/office/drawing/2014/main" id="{41EE6E1C-6D15-4A57-8DDF-3B2FA8976876}"/>
                </a:ext>
              </a:extLst>
            </p:cNvPr>
            <p:cNvSpPr>
              <a:spLocks/>
            </p:cNvSpPr>
            <p:nvPr/>
          </p:nvSpPr>
          <p:spPr bwMode="auto">
            <a:xfrm>
              <a:off x="1359" y="954"/>
              <a:ext cx="471" cy="472"/>
            </a:xfrm>
            <a:custGeom>
              <a:avLst/>
              <a:gdLst>
                <a:gd name="T0" fmla="*/ 471 w 471"/>
                <a:gd name="T1" fmla="*/ 202 h 472"/>
                <a:gd name="T2" fmla="*/ 201 w 471"/>
                <a:gd name="T3" fmla="*/ 472 h 472"/>
                <a:gd name="T4" fmla="*/ 0 w 471"/>
                <a:gd name="T5" fmla="*/ 472 h 472"/>
                <a:gd name="T6" fmla="*/ 0 w 471"/>
                <a:gd name="T7" fmla="*/ 270 h 472"/>
                <a:gd name="T8" fmla="*/ 269 w 471"/>
                <a:gd name="T9" fmla="*/ 0 h 472"/>
                <a:gd name="T10" fmla="*/ 269 w 471"/>
                <a:gd name="T11" fmla="*/ 202 h 472"/>
                <a:gd name="T12" fmla="*/ 471 w 471"/>
                <a:gd name="T13" fmla="*/ 20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202"/>
                  </a:moveTo>
                  <a:lnTo>
                    <a:pt x="201" y="472"/>
                  </a:lnTo>
                  <a:lnTo>
                    <a:pt x="0" y="472"/>
                  </a:lnTo>
                  <a:lnTo>
                    <a:pt x="0" y="270"/>
                  </a:lnTo>
                  <a:lnTo>
                    <a:pt x="269" y="0"/>
                  </a:lnTo>
                  <a:lnTo>
                    <a:pt x="269" y="202"/>
                  </a:lnTo>
                  <a:lnTo>
                    <a:pt x="471" y="202"/>
                  </a:lnTo>
                  <a:close/>
                </a:path>
              </a:pathLst>
            </a:custGeom>
            <a:noFill/>
            <a:ln w="28575"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a:solidFill>
                  <a:prstClr val="black"/>
                </a:solidFill>
                <a:ea typeface="+mn-ea"/>
                <a:cs typeface="+mn-cs"/>
              </a:endParaRPr>
            </a:p>
          </p:txBody>
        </p:sp>
        <p:sp>
          <p:nvSpPr>
            <p:cNvPr id="60" name="Freeform 10">
              <a:extLst>
                <a:ext uri="{FF2B5EF4-FFF2-40B4-BE49-F238E27FC236}">
                  <a16:creationId xmlns:a16="http://schemas.microsoft.com/office/drawing/2014/main" id="{8D98D733-0FF7-42BB-B4AB-C4F8DFBD1139}"/>
                </a:ext>
              </a:extLst>
            </p:cNvPr>
            <p:cNvSpPr>
              <a:spLocks/>
            </p:cNvSpPr>
            <p:nvPr/>
          </p:nvSpPr>
          <p:spPr bwMode="auto">
            <a:xfrm>
              <a:off x="282" y="1022"/>
              <a:ext cx="1480" cy="1481"/>
            </a:xfrm>
            <a:custGeom>
              <a:avLst/>
              <a:gdLst>
                <a:gd name="T0" fmla="*/ 719 w 719"/>
                <a:gd name="T1" fmla="*/ 359 h 719"/>
                <a:gd name="T2" fmla="*/ 360 w 719"/>
                <a:gd name="T3" fmla="*/ 719 h 719"/>
                <a:gd name="T4" fmla="*/ 0 w 719"/>
                <a:gd name="T5" fmla="*/ 359 h 719"/>
                <a:gd name="T6" fmla="*/ 360 w 719"/>
                <a:gd name="T7" fmla="*/ 0 h 719"/>
              </a:gdLst>
              <a:ahLst/>
              <a:cxnLst>
                <a:cxn ang="0">
                  <a:pos x="T0" y="T1"/>
                </a:cxn>
                <a:cxn ang="0">
                  <a:pos x="T2" y="T3"/>
                </a:cxn>
                <a:cxn ang="0">
                  <a:pos x="T4" y="T5"/>
                </a:cxn>
                <a:cxn ang="0">
                  <a:pos x="T6" y="T7"/>
                </a:cxn>
              </a:cxnLst>
              <a:rect l="0" t="0" r="r" b="b"/>
              <a:pathLst>
                <a:path w="719" h="719">
                  <a:moveTo>
                    <a:pt x="719" y="359"/>
                  </a:moveTo>
                  <a:cubicBezTo>
                    <a:pt x="719" y="558"/>
                    <a:pt x="558" y="719"/>
                    <a:pt x="360" y="719"/>
                  </a:cubicBezTo>
                  <a:cubicBezTo>
                    <a:pt x="161" y="719"/>
                    <a:pt x="0" y="558"/>
                    <a:pt x="0" y="359"/>
                  </a:cubicBezTo>
                  <a:cubicBezTo>
                    <a:pt x="0" y="161"/>
                    <a:pt x="161" y="0"/>
                    <a:pt x="360" y="0"/>
                  </a:cubicBezTo>
                </a:path>
              </a:pathLst>
            </a:custGeom>
            <a:noFill/>
            <a:ln w="28575"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a:solidFill>
                  <a:prstClr val="black"/>
                </a:solidFill>
                <a:ea typeface="+mn-ea"/>
                <a:cs typeface="+mn-cs"/>
              </a:endParaRPr>
            </a:p>
          </p:txBody>
        </p:sp>
        <p:sp>
          <p:nvSpPr>
            <p:cNvPr id="64" name="Freeform 11">
              <a:extLst>
                <a:ext uri="{FF2B5EF4-FFF2-40B4-BE49-F238E27FC236}">
                  <a16:creationId xmlns:a16="http://schemas.microsoft.com/office/drawing/2014/main" id="{D5CEBB40-BFEB-47A4-8EEE-F809B901C1EA}"/>
                </a:ext>
              </a:extLst>
            </p:cNvPr>
            <p:cNvSpPr>
              <a:spLocks/>
            </p:cNvSpPr>
            <p:nvPr/>
          </p:nvSpPr>
          <p:spPr bwMode="auto">
            <a:xfrm>
              <a:off x="282" y="1022"/>
              <a:ext cx="1480" cy="1481"/>
            </a:xfrm>
            <a:custGeom>
              <a:avLst/>
              <a:gdLst>
                <a:gd name="T0" fmla="*/ 691 w 719"/>
                <a:gd name="T1" fmla="*/ 219 h 719"/>
                <a:gd name="T2" fmla="*/ 719 w 719"/>
                <a:gd name="T3" fmla="*/ 359 h 719"/>
                <a:gd name="T4" fmla="*/ 691 w 719"/>
                <a:gd name="T5" fmla="*/ 499 h 719"/>
                <a:gd name="T6" fmla="*/ 614 w 719"/>
                <a:gd name="T7" fmla="*/ 614 h 719"/>
                <a:gd name="T8" fmla="*/ 500 w 719"/>
                <a:gd name="T9" fmla="*/ 691 h 719"/>
                <a:gd name="T10" fmla="*/ 360 w 719"/>
                <a:gd name="T11" fmla="*/ 719 h 719"/>
                <a:gd name="T12" fmla="*/ 220 w 719"/>
                <a:gd name="T13" fmla="*/ 691 h 719"/>
                <a:gd name="T14" fmla="*/ 105 w 719"/>
                <a:gd name="T15" fmla="*/ 614 h 719"/>
                <a:gd name="T16" fmla="*/ 28 w 719"/>
                <a:gd name="T17" fmla="*/ 499 h 719"/>
                <a:gd name="T18" fmla="*/ 0 w 719"/>
                <a:gd name="T19" fmla="*/ 359 h 719"/>
                <a:gd name="T20" fmla="*/ 28 w 719"/>
                <a:gd name="T21" fmla="*/ 219 h 719"/>
                <a:gd name="T22" fmla="*/ 105 w 719"/>
                <a:gd name="T23" fmla="*/ 105 h 719"/>
                <a:gd name="T24" fmla="*/ 220 w 719"/>
                <a:gd name="T25" fmla="*/ 28 h 719"/>
                <a:gd name="T26" fmla="*/ 360 w 719"/>
                <a:gd name="T27" fmla="*/ 0 h 719"/>
                <a:gd name="T28" fmla="*/ 500 w 719"/>
                <a:gd name="T29" fmla="*/ 28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9" h="719">
                  <a:moveTo>
                    <a:pt x="691" y="219"/>
                  </a:moveTo>
                  <a:cubicBezTo>
                    <a:pt x="709" y="262"/>
                    <a:pt x="719" y="310"/>
                    <a:pt x="719" y="359"/>
                  </a:cubicBezTo>
                  <a:cubicBezTo>
                    <a:pt x="719" y="409"/>
                    <a:pt x="709" y="456"/>
                    <a:pt x="691" y="499"/>
                  </a:cubicBezTo>
                  <a:cubicBezTo>
                    <a:pt x="673" y="542"/>
                    <a:pt x="647" y="581"/>
                    <a:pt x="614" y="614"/>
                  </a:cubicBezTo>
                  <a:cubicBezTo>
                    <a:pt x="581" y="646"/>
                    <a:pt x="543" y="673"/>
                    <a:pt x="500" y="691"/>
                  </a:cubicBezTo>
                  <a:cubicBezTo>
                    <a:pt x="457" y="709"/>
                    <a:pt x="409" y="719"/>
                    <a:pt x="360" y="719"/>
                  </a:cubicBezTo>
                  <a:cubicBezTo>
                    <a:pt x="310" y="719"/>
                    <a:pt x="263" y="709"/>
                    <a:pt x="220" y="691"/>
                  </a:cubicBezTo>
                  <a:cubicBezTo>
                    <a:pt x="177" y="673"/>
                    <a:pt x="138" y="646"/>
                    <a:pt x="105" y="614"/>
                  </a:cubicBezTo>
                  <a:cubicBezTo>
                    <a:pt x="73" y="581"/>
                    <a:pt x="46" y="542"/>
                    <a:pt x="28" y="499"/>
                  </a:cubicBezTo>
                  <a:cubicBezTo>
                    <a:pt x="10" y="456"/>
                    <a:pt x="0" y="409"/>
                    <a:pt x="0" y="359"/>
                  </a:cubicBezTo>
                  <a:cubicBezTo>
                    <a:pt x="0" y="310"/>
                    <a:pt x="10" y="262"/>
                    <a:pt x="28" y="219"/>
                  </a:cubicBezTo>
                  <a:cubicBezTo>
                    <a:pt x="46" y="176"/>
                    <a:pt x="73" y="138"/>
                    <a:pt x="105" y="105"/>
                  </a:cubicBezTo>
                  <a:cubicBezTo>
                    <a:pt x="138" y="72"/>
                    <a:pt x="177" y="46"/>
                    <a:pt x="220" y="28"/>
                  </a:cubicBezTo>
                  <a:cubicBezTo>
                    <a:pt x="263" y="10"/>
                    <a:pt x="310" y="0"/>
                    <a:pt x="360" y="0"/>
                  </a:cubicBezTo>
                  <a:cubicBezTo>
                    <a:pt x="409" y="0"/>
                    <a:pt x="457" y="10"/>
                    <a:pt x="500" y="28"/>
                  </a:cubicBezTo>
                </a:path>
              </a:pathLst>
            </a:custGeom>
            <a:noFill/>
            <a:ln w="28575"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a:solidFill>
                  <a:prstClr val="black"/>
                </a:solidFill>
                <a:ea typeface="+mn-ea"/>
                <a:cs typeface="+mn-cs"/>
              </a:endParaRPr>
            </a:p>
          </p:txBody>
        </p:sp>
        <p:sp>
          <p:nvSpPr>
            <p:cNvPr id="72" name="Freeform 12">
              <a:extLst>
                <a:ext uri="{FF2B5EF4-FFF2-40B4-BE49-F238E27FC236}">
                  <a16:creationId xmlns:a16="http://schemas.microsoft.com/office/drawing/2014/main" id="{55E0F810-7EFA-4951-9490-D8CB4485568B}"/>
                </a:ext>
              </a:extLst>
            </p:cNvPr>
            <p:cNvSpPr>
              <a:spLocks/>
            </p:cNvSpPr>
            <p:nvPr/>
          </p:nvSpPr>
          <p:spPr bwMode="auto">
            <a:xfrm>
              <a:off x="653" y="1393"/>
              <a:ext cx="739" cy="739"/>
            </a:xfrm>
            <a:custGeom>
              <a:avLst/>
              <a:gdLst>
                <a:gd name="T0" fmla="*/ 345 w 359"/>
                <a:gd name="T1" fmla="*/ 109 h 359"/>
                <a:gd name="T2" fmla="*/ 359 w 359"/>
                <a:gd name="T3" fmla="*/ 179 h 359"/>
                <a:gd name="T4" fmla="*/ 345 w 359"/>
                <a:gd name="T5" fmla="*/ 249 h 359"/>
                <a:gd name="T6" fmla="*/ 307 w 359"/>
                <a:gd name="T7" fmla="*/ 307 h 359"/>
                <a:gd name="T8" fmla="*/ 250 w 359"/>
                <a:gd name="T9" fmla="*/ 345 h 359"/>
                <a:gd name="T10" fmla="*/ 180 w 359"/>
                <a:gd name="T11" fmla="*/ 359 h 359"/>
                <a:gd name="T12" fmla="*/ 110 w 359"/>
                <a:gd name="T13" fmla="*/ 345 h 359"/>
                <a:gd name="T14" fmla="*/ 52 w 359"/>
                <a:gd name="T15" fmla="*/ 307 h 359"/>
                <a:gd name="T16" fmla="*/ 14 w 359"/>
                <a:gd name="T17" fmla="*/ 249 h 359"/>
                <a:gd name="T18" fmla="*/ 0 w 359"/>
                <a:gd name="T19" fmla="*/ 179 h 359"/>
                <a:gd name="T20" fmla="*/ 14 w 359"/>
                <a:gd name="T21" fmla="*/ 109 h 359"/>
                <a:gd name="T22" fmla="*/ 52 w 359"/>
                <a:gd name="T23" fmla="*/ 52 h 359"/>
                <a:gd name="T24" fmla="*/ 110 w 359"/>
                <a:gd name="T25" fmla="*/ 14 h 359"/>
                <a:gd name="T26" fmla="*/ 180 w 359"/>
                <a:gd name="T27" fmla="*/ 0 h 359"/>
                <a:gd name="T28" fmla="*/ 250 w 359"/>
                <a:gd name="T29" fmla="*/ 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9" h="359">
                  <a:moveTo>
                    <a:pt x="345" y="109"/>
                  </a:moveTo>
                  <a:cubicBezTo>
                    <a:pt x="354" y="131"/>
                    <a:pt x="359" y="155"/>
                    <a:pt x="359" y="179"/>
                  </a:cubicBezTo>
                  <a:cubicBezTo>
                    <a:pt x="359" y="204"/>
                    <a:pt x="354" y="228"/>
                    <a:pt x="345" y="249"/>
                  </a:cubicBezTo>
                  <a:cubicBezTo>
                    <a:pt x="336" y="271"/>
                    <a:pt x="323" y="290"/>
                    <a:pt x="307" y="307"/>
                  </a:cubicBezTo>
                  <a:cubicBezTo>
                    <a:pt x="291" y="323"/>
                    <a:pt x="271" y="336"/>
                    <a:pt x="250" y="345"/>
                  </a:cubicBezTo>
                  <a:cubicBezTo>
                    <a:pt x="228" y="354"/>
                    <a:pt x="204" y="359"/>
                    <a:pt x="180" y="359"/>
                  </a:cubicBezTo>
                  <a:cubicBezTo>
                    <a:pt x="155" y="359"/>
                    <a:pt x="131" y="354"/>
                    <a:pt x="110" y="345"/>
                  </a:cubicBezTo>
                  <a:cubicBezTo>
                    <a:pt x="88" y="336"/>
                    <a:pt x="69" y="323"/>
                    <a:pt x="52" y="307"/>
                  </a:cubicBezTo>
                  <a:cubicBezTo>
                    <a:pt x="36" y="290"/>
                    <a:pt x="23" y="271"/>
                    <a:pt x="14" y="249"/>
                  </a:cubicBezTo>
                  <a:cubicBezTo>
                    <a:pt x="5" y="228"/>
                    <a:pt x="0" y="204"/>
                    <a:pt x="0" y="179"/>
                  </a:cubicBezTo>
                  <a:cubicBezTo>
                    <a:pt x="0" y="155"/>
                    <a:pt x="5" y="131"/>
                    <a:pt x="14" y="109"/>
                  </a:cubicBezTo>
                  <a:cubicBezTo>
                    <a:pt x="23" y="88"/>
                    <a:pt x="36" y="68"/>
                    <a:pt x="52" y="52"/>
                  </a:cubicBezTo>
                  <a:cubicBezTo>
                    <a:pt x="69" y="36"/>
                    <a:pt x="88" y="23"/>
                    <a:pt x="110" y="14"/>
                  </a:cubicBezTo>
                  <a:cubicBezTo>
                    <a:pt x="131" y="5"/>
                    <a:pt x="155" y="0"/>
                    <a:pt x="180" y="0"/>
                  </a:cubicBezTo>
                  <a:cubicBezTo>
                    <a:pt x="204" y="0"/>
                    <a:pt x="228" y="5"/>
                    <a:pt x="250" y="14"/>
                  </a:cubicBezTo>
                </a:path>
              </a:pathLst>
            </a:custGeom>
            <a:noFill/>
            <a:ln w="28575"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fr-FR" sz="1350" kern="1200" dirty="0">
                <a:solidFill>
                  <a:prstClr val="black"/>
                </a:solidFill>
                <a:ea typeface="+mn-ea"/>
                <a:cs typeface="+mn-cs"/>
              </a:endParaRPr>
            </a:p>
          </p:txBody>
        </p:sp>
      </p:grpSp>
      <p:graphicFrame>
        <p:nvGraphicFramePr>
          <p:cNvPr id="49" name="Tabla 3">
            <a:extLst>
              <a:ext uri="{FF2B5EF4-FFF2-40B4-BE49-F238E27FC236}">
                <a16:creationId xmlns:a16="http://schemas.microsoft.com/office/drawing/2014/main" id="{A992B787-7E15-43BA-83C5-376681F7153B}"/>
              </a:ext>
            </a:extLst>
          </p:cNvPr>
          <p:cNvGraphicFramePr>
            <a:graphicFrameLocks noGrp="1"/>
          </p:cNvGraphicFramePr>
          <p:nvPr>
            <p:extLst>
              <p:ext uri="{D42A27DB-BD31-4B8C-83A1-F6EECF244321}">
                <p14:modId xmlns:p14="http://schemas.microsoft.com/office/powerpoint/2010/main" val="541110671"/>
              </p:ext>
            </p:extLst>
          </p:nvPr>
        </p:nvGraphicFramePr>
        <p:xfrm>
          <a:off x="6733841" y="2909289"/>
          <a:ext cx="2299318" cy="2095500"/>
        </p:xfrm>
        <a:graphic>
          <a:graphicData uri="http://schemas.openxmlformats.org/drawingml/2006/table">
            <a:tbl>
              <a:tblPr firstRow="1" bandRow="1">
                <a:tableStyleId>{5C22544A-7EE6-4342-B048-85BDC9FD1C3A}</a:tableStyleId>
              </a:tblPr>
              <a:tblGrid>
                <a:gridCol w="1645583">
                  <a:extLst>
                    <a:ext uri="{9D8B030D-6E8A-4147-A177-3AD203B41FA5}">
                      <a16:colId xmlns:a16="http://schemas.microsoft.com/office/drawing/2014/main" val="4064742594"/>
                    </a:ext>
                  </a:extLst>
                </a:gridCol>
                <a:gridCol w="653735">
                  <a:extLst>
                    <a:ext uri="{9D8B030D-6E8A-4147-A177-3AD203B41FA5}">
                      <a16:colId xmlns:a16="http://schemas.microsoft.com/office/drawing/2014/main" val="2091955008"/>
                    </a:ext>
                  </a:extLst>
                </a:gridCol>
              </a:tblGrid>
              <a:tr h="228600">
                <a:tc>
                  <a:txBody>
                    <a:bodyPr/>
                    <a:lstStyle/>
                    <a:p>
                      <a:r>
                        <a:rPr lang="es-CL" sz="1000" dirty="0" smtClean="0">
                          <a:latin typeface="DM Sans" pitchFamily="2" charset="0"/>
                        </a:rPr>
                        <a:t>Zona</a:t>
                      </a:r>
                      <a:endParaRPr lang="es-CL" sz="1000" dirty="0">
                        <a:latin typeface="DM Sans" pitchFamily="2" charset="0"/>
                      </a:endParaRPr>
                    </a:p>
                  </a:txBody>
                  <a:tcPr marL="68580" marR="68580" marT="34290" marB="34290"/>
                </a:tc>
                <a:tc>
                  <a:txBody>
                    <a:bodyPr/>
                    <a:lstStyle/>
                    <a:p>
                      <a:pPr algn="ctr"/>
                      <a:r>
                        <a:rPr lang="es-CL" sz="1000" dirty="0">
                          <a:latin typeface="DM Sans" pitchFamily="2" charset="0"/>
                        </a:rPr>
                        <a:t>Muestra</a:t>
                      </a:r>
                    </a:p>
                  </a:txBody>
                  <a:tcPr marL="68580" marR="68580" marT="34290" marB="34290"/>
                </a:tc>
                <a:extLst>
                  <a:ext uri="{0D108BD9-81ED-4DB2-BD59-A6C34878D82A}">
                    <a16:rowId xmlns:a16="http://schemas.microsoft.com/office/drawing/2014/main" val="2581367543"/>
                  </a:ext>
                </a:extLst>
              </a:tr>
              <a:tr h="373380">
                <a:tc>
                  <a:txBody>
                    <a:bodyPr/>
                    <a:lstStyle/>
                    <a:p>
                      <a:r>
                        <a:rPr lang="es-CL" sz="1000" dirty="0">
                          <a:solidFill>
                            <a:srgbClr val="595959"/>
                          </a:solidFill>
                          <a:latin typeface="DM Sans" pitchFamily="2" charset="0"/>
                        </a:rPr>
                        <a:t>Norte </a:t>
                      </a:r>
                      <a:r>
                        <a:rPr lang="es-CL" sz="1000" dirty="0" smtClean="0">
                          <a:solidFill>
                            <a:srgbClr val="595959"/>
                          </a:solidFill>
                          <a:latin typeface="DM Sans" pitchFamily="2" charset="0"/>
                        </a:rPr>
                        <a:t/>
                      </a:r>
                      <a:br>
                        <a:rPr lang="es-CL" sz="1000" dirty="0" smtClean="0">
                          <a:solidFill>
                            <a:srgbClr val="595959"/>
                          </a:solidFill>
                          <a:latin typeface="DM Sans" pitchFamily="2" charset="0"/>
                        </a:rPr>
                      </a:br>
                      <a:r>
                        <a:rPr lang="es-CL" sz="1000" dirty="0" smtClean="0">
                          <a:solidFill>
                            <a:srgbClr val="595959"/>
                          </a:solidFill>
                          <a:latin typeface="DM Sans" pitchFamily="2" charset="0"/>
                        </a:rPr>
                        <a:t>(</a:t>
                      </a:r>
                      <a:r>
                        <a:rPr lang="es-CL" sz="1000" dirty="0">
                          <a:solidFill>
                            <a:srgbClr val="595959"/>
                          </a:solidFill>
                          <a:latin typeface="DM Sans" pitchFamily="2" charset="0"/>
                        </a:rPr>
                        <a:t>Arica a Coquimbo)</a:t>
                      </a:r>
                    </a:p>
                  </a:txBody>
                  <a:tcPr marL="68580" marR="68580" marT="34290" marB="34290" anchor="ctr"/>
                </a:tc>
                <a:tc>
                  <a:txBody>
                    <a:bodyPr/>
                    <a:lstStyle/>
                    <a:p>
                      <a:pPr algn="ctr"/>
                      <a:r>
                        <a:rPr lang="es-CL" sz="1000" dirty="0">
                          <a:solidFill>
                            <a:srgbClr val="595959"/>
                          </a:solidFill>
                          <a:latin typeface="DM Sans" pitchFamily="2" charset="0"/>
                        </a:rPr>
                        <a:t>200</a:t>
                      </a:r>
                    </a:p>
                  </a:txBody>
                  <a:tcPr marL="68580" marR="68580" marT="34290" marB="34290" anchor="ctr"/>
                </a:tc>
                <a:extLst>
                  <a:ext uri="{0D108BD9-81ED-4DB2-BD59-A6C34878D82A}">
                    <a16:rowId xmlns:a16="http://schemas.microsoft.com/office/drawing/2014/main" val="3288125803"/>
                  </a:ext>
                </a:extLst>
              </a:tr>
              <a:tr h="373380">
                <a:tc>
                  <a:txBody>
                    <a:bodyPr/>
                    <a:lstStyle/>
                    <a:p>
                      <a:r>
                        <a:rPr lang="es-CL" sz="1000" dirty="0">
                          <a:solidFill>
                            <a:srgbClr val="595959"/>
                          </a:solidFill>
                          <a:latin typeface="DM Sans" pitchFamily="2" charset="0"/>
                        </a:rPr>
                        <a:t>Centro </a:t>
                      </a:r>
                      <a:r>
                        <a:rPr lang="es-CL" sz="1000" dirty="0" smtClean="0">
                          <a:solidFill>
                            <a:srgbClr val="595959"/>
                          </a:solidFill>
                          <a:latin typeface="DM Sans" pitchFamily="2" charset="0"/>
                        </a:rPr>
                        <a:t/>
                      </a:r>
                      <a:br>
                        <a:rPr lang="es-CL" sz="1000" dirty="0" smtClean="0">
                          <a:solidFill>
                            <a:srgbClr val="595959"/>
                          </a:solidFill>
                          <a:latin typeface="DM Sans" pitchFamily="2" charset="0"/>
                        </a:rPr>
                      </a:br>
                      <a:r>
                        <a:rPr lang="es-CL" sz="1000" dirty="0" smtClean="0">
                          <a:solidFill>
                            <a:srgbClr val="595959"/>
                          </a:solidFill>
                          <a:latin typeface="DM Sans" pitchFamily="2" charset="0"/>
                        </a:rPr>
                        <a:t>(Valparaíso </a:t>
                      </a:r>
                      <a:r>
                        <a:rPr lang="es-CL" sz="1000" dirty="0">
                          <a:solidFill>
                            <a:srgbClr val="595959"/>
                          </a:solidFill>
                          <a:latin typeface="DM Sans" pitchFamily="2" charset="0"/>
                        </a:rPr>
                        <a:t>a Ñuble)</a:t>
                      </a:r>
                    </a:p>
                  </a:txBody>
                  <a:tcPr marL="68580" marR="68580" marT="34290" marB="34290" anchor="ctr"/>
                </a:tc>
                <a:tc>
                  <a:txBody>
                    <a:bodyPr/>
                    <a:lstStyle/>
                    <a:p>
                      <a:pPr algn="ctr"/>
                      <a:r>
                        <a:rPr lang="es-CL" sz="1000" dirty="0">
                          <a:solidFill>
                            <a:srgbClr val="595959"/>
                          </a:solidFill>
                          <a:latin typeface="DM Sans" pitchFamily="2" charset="0"/>
                        </a:rPr>
                        <a:t>300</a:t>
                      </a:r>
                    </a:p>
                  </a:txBody>
                  <a:tcPr marL="68580" marR="68580" marT="34290" marB="34290" anchor="ctr"/>
                </a:tc>
                <a:extLst>
                  <a:ext uri="{0D108BD9-81ED-4DB2-BD59-A6C34878D82A}">
                    <a16:rowId xmlns:a16="http://schemas.microsoft.com/office/drawing/2014/main" val="351626472"/>
                  </a:ext>
                </a:extLst>
              </a:tr>
              <a:tr h="373380">
                <a:tc>
                  <a:txBody>
                    <a:bodyPr/>
                    <a:lstStyle/>
                    <a:p>
                      <a:r>
                        <a:rPr lang="es-CL" sz="1000" dirty="0">
                          <a:solidFill>
                            <a:srgbClr val="595959"/>
                          </a:solidFill>
                          <a:latin typeface="DM Sans" pitchFamily="2" charset="0"/>
                        </a:rPr>
                        <a:t>Sur </a:t>
                      </a:r>
                      <a:endParaRPr lang="es-CL" sz="1000" dirty="0" smtClean="0">
                        <a:solidFill>
                          <a:srgbClr val="595959"/>
                        </a:solidFill>
                        <a:latin typeface="DM Sans" pitchFamily="2" charset="0"/>
                      </a:endParaRPr>
                    </a:p>
                    <a:p>
                      <a:r>
                        <a:rPr lang="es-CL" sz="1000" dirty="0" smtClean="0">
                          <a:solidFill>
                            <a:srgbClr val="595959"/>
                          </a:solidFill>
                          <a:latin typeface="DM Sans" pitchFamily="2" charset="0"/>
                        </a:rPr>
                        <a:t>(</a:t>
                      </a:r>
                      <a:r>
                        <a:rPr lang="es-CL" sz="1000" dirty="0">
                          <a:solidFill>
                            <a:srgbClr val="595959"/>
                          </a:solidFill>
                          <a:latin typeface="DM Sans" pitchFamily="2" charset="0"/>
                        </a:rPr>
                        <a:t>Araucanía </a:t>
                      </a:r>
                      <a:r>
                        <a:rPr lang="es-CL" sz="1000" dirty="0" smtClean="0">
                          <a:solidFill>
                            <a:srgbClr val="595959"/>
                          </a:solidFill>
                          <a:latin typeface="DM Sans" pitchFamily="2" charset="0"/>
                        </a:rPr>
                        <a:t>a</a:t>
                      </a:r>
                      <a:r>
                        <a:rPr lang="es-CL" sz="1000" baseline="0" dirty="0" smtClean="0">
                          <a:solidFill>
                            <a:srgbClr val="595959"/>
                          </a:solidFill>
                          <a:latin typeface="DM Sans" pitchFamily="2" charset="0"/>
                        </a:rPr>
                        <a:t> Magallanes</a:t>
                      </a:r>
                      <a:r>
                        <a:rPr lang="es-CL" sz="1000" dirty="0" smtClean="0">
                          <a:solidFill>
                            <a:srgbClr val="595959"/>
                          </a:solidFill>
                          <a:latin typeface="DM Sans" pitchFamily="2" charset="0"/>
                        </a:rPr>
                        <a:t>)</a:t>
                      </a:r>
                      <a:endParaRPr lang="es-CL" sz="1000" dirty="0">
                        <a:solidFill>
                          <a:srgbClr val="595959"/>
                        </a:solidFill>
                        <a:latin typeface="DM Sans" pitchFamily="2" charset="0"/>
                      </a:endParaRPr>
                    </a:p>
                  </a:txBody>
                  <a:tcPr marL="68580" marR="68580" marT="34290" marB="34290" anchor="ctr"/>
                </a:tc>
                <a:tc>
                  <a:txBody>
                    <a:bodyPr/>
                    <a:lstStyle/>
                    <a:p>
                      <a:pPr algn="ctr"/>
                      <a:r>
                        <a:rPr lang="es-CL" sz="1000" dirty="0">
                          <a:solidFill>
                            <a:srgbClr val="595959"/>
                          </a:solidFill>
                          <a:latin typeface="DM Sans" pitchFamily="2" charset="0"/>
                        </a:rPr>
                        <a:t>200</a:t>
                      </a:r>
                    </a:p>
                  </a:txBody>
                  <a:tcPr marL="68580" marR="68580" marT="34290" marB="34290" anchor="ctr"/>
                </a:tc>
                <a:extLst>
                  <a:ext uri="{0D108BD9-81ED-4DB2-BD59-A6C34878D82A}">
                    <a16:rowId xmlns:a16="http://schemas.microsoft.com/office/drawing/2014/main" val="4256378980"/>
                  </a:ext>
                </a:extLst>
              </a:tr>
              <a:tr h="373380">
                <a:tc>
                  <a:txBody>
                    <a:bodyPr/>
                    <a:lstStyle/>
                    <a:p>
                      <a:r>
                        <a:rPr lang="es-CL" sz="1000" dirty="0">
                          <a:solidFill>
                            <a:srgbClr val="595959"/>
                          </a:solidFill>
                          <a:latin typeface="DM Sans" pitchFamily="2" charset="0"/>
                        </a:rPr>
                        <a:t>RM</a:t>
                      </a:r>
                    </a:p>
                  </a:txBody>
                  <a:tcPr marL="68580" marR="68580" marT="34290" marB="34290" anchor="ctr"/>
                </a:tc>
                <a:tc>
                  <a:txBody>
                    <a:bodyPr/>
                    <a:lstStyle/>
                    <a:p>
                      <a:pPr algn="ctr"/>
                      <a:r>
                        <a:rPr lang="es-CL" sz="1000" dirty="0">
                          <a:solidFill>
                            <a:srgbClr val="595959"/>
                          </a:solidFill>
                          <a:latin typeface="DM Sans" pitchFamily="2" charset="0"/>
                        </a:rPr>
                        <a:t>600</a:t>
                      </a:r>
                    </a:p>
                  </a:txBody>
                  <a:tcPr marL="68580" marR="68580" marT="34290" marB="34290" anchor="ctr"/>
                </a:tc>
                <a:extLst>
                  <a:ext uri="{0D108BD9-81ED-4DB2-BD59-A6C34878D82A}">
                    <a16:rowId xmlns:a16="http://schemas.microsoft.com/office/drawing/2014/main" val="1515089960"/>
                  </a:ext>
                </a:extLst>
              </a:tr>
              <a:tr h="373380">
                <a:tc>
                  <a:txBody>
                    <a:bodyPr/>
                    <a:lstStyle/>
                    <a:p>
                      <a:r>
                        <a:rPr lang="es-CL" sz="1000" b="1" dirty="0">
                          <a:solidFill>
                            <a:srgbClr val="595959"/>
                          </a:solidFill>
                          <a:latin typeface="DM Sans" pitchFamily="2" charset="0"/>
                        </a:rPr>
                        <a:t>Total</a:t>
                      </a:r>
                    </a:p>
                  </a:txBody>
                  <a:tcPr marL="68580" marR="68580" marT="34290" marB="34290" anchor="ctr"/>
                </a:tc>
                <a:tc>
                  <a:txBody>
                    <a:bodyPr/>
                    <a:lstStyle/>
                    <a:p>
                      <a:pPr algn="ctr"/>
                      <a:r>
                        <a:rPr lang="es-CL" sz="1000" b="1" dirty="0">
                          <a:solidFill>
                            <a:srgbClr val="595959"/>
                          </a:solidFill>
                          <a:latin typeface="DM Sans" pitchFamily="2" charset="0"/>
                        </a:rPr>
                        <a:t>1.300</a:t>
                      </a:r>
                    </a:p>
                  </a:txBody>
                  <a:tcPr marL="68580" marR="68580" marT="34290" marB="34290" anchor="ctr"/>
                </a:tc>
                <a:extLst>
                  <a:ext uri="{0D108BD9-81ED-4DB2-BD59-A6C34878D82A}">
                    <a16:rowId xmlns:a16="http://schemas.microsoft.com/office/drawing/2014/main" val="2331488775"/>
                  </a:ext>
                </a:extLst>
              </a:tr>
            </a:tbl>
          </a:graphicData>
        </a:graphic>
      </p:graphicFrame>
      <p:sp>
        <p:nvSpPr>
          <p:cNvPr id="41" name="object 3"/>
          <p:cNvSpPr/>
          <p:nvPr/>
        </p:nvSpPr>
        <p:spPr>
          <a:xfrm>
            <a:off x="8543925" y="0"/>
            <a:ext cx="600074" cy="121540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08898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D252346-9EC9-4EA7-A35D-C957DCF9E7A7}"/>
              </a:ext>
            </a:extLst>
          </p:cNvPr>
          <p:cNvSpPr>
            <a:spLocks noGrp="1"/>
          </p:cNvSpPr>
          <p:nvPr>
            <p:ph type="title"/>
          </p:nvPr>
        </p:nvSpPr>
        <p:spPr>
          <a:xfrm>
            <a:off x="251100" y="189001"/>
            <a:ext cx="8536821" cy="360098"/>
          </a:xfrm>
        </p:spPr>
        <p:txBody>
          <a:bodyPr/>
          <a:lstStyle/>
          <a:p>
            <a:r>
              <a:rPr lang="en-GB" dirty="0"/>
              <a:t>PERFIL </a:t>
            </a:r>
            <a:r>
              <a:rPr lang="en-GB" dirty="0" err="1" smtClean="0"/>
              <a:t>sociodemográfico</a:t>
            </a:r>
            <a:endParaRPr lang="en-GB" dirty="0"/>
          </a:p>
        </p:txBody>
      </p:sp>
      <p:graphicFrame>
        <p:nvGraphicFramePr>
          <p:cNvPr id="32" name="Chart 13">
            <a:extLst>
              <a:ext uri="{FF2B5EF4-FFF2-40B4-BE49-F238E27FC236}">
                <a16:creationId xmlns:a16="http://schemas.microsoft.com/office/drawing/2014/main" id="{AB14905C-62E3-4A80-ACDA-8A9A6FAC68D6}"/>
              </a:ext>
            </a:extLst>
          </p:cNvPr>
          <p:cNvGraphicFramePr>
            <a:graphicFrameLocks/>
          </p:cNvGraphicFramePr>
          <p:nvPr>
            <p:extLst>
              <p:ext uri="{D42A27DB-BD31-4B8C-83A1-F6EECF244321}">
                <p14:modId xmlns:p14="http://schemas.microsoft.com/office/powerpoint/2010/main" val="3524757487"/>
              </p:ext>
            </p:extLst>
          </p:nvPr>
        </p:nvGraphicFramePr>
        <p:xfrm>
          <a:off x="874040" y="2898955"/>
          <a:ext cx="2848073" cy="1711676"/>
        </p:xfrm>
        <a:graphic>
          <a:graphicData uri="http://schemas.openxmlformats.org/drawingml/2006/chart">
            <c:chart xmlns:c="http://schemas.openxmlformats.org/drawingml/2006/chart" xmlns:r="http://schemas.openxmlformats.org/officeDocument/2006/relationships" r:id="rId2"/>
          </a:graphicData>
        </a:graphic>
      </p:graphicFrame>
      <p:cxnSp>
        <p:nvCxnSpPr>
          <p:cNvPr id="34" name="Straight Connector 19">
            <a:extLst>
              <a:ext uri="{FF2B5EF4-FFF2-40B4-BE49-F238E27FC236}">
                <a16:creationId xmlns:a16="http://schemas.microsoft.com/office/drawing/2014/main" id="{B307B659-0460-4D6E-B6CC-8EBACDF9BD1A}"/>
              </a:ext>
            </a:extLst>
          </p:cNvPr>
          <p:cNvCxnSpPr>
            <a:cxnSpLocks/>
          </p:cNvCxnSpPr>
          <p:nvPr/>
        </p:nvCxnSpPr>
        <p:spPr>
          <a:xfrm>
            <a:off x="1148270" y="2936705"/>
            <a:ext cx="27293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TextBox 23">
            <a:extLst>
              <a:ext uri="{FF2B5EF4-FFF2-40B4-BE49-F238E27FC236}">
                <a16:creationId xmlns:a16="http://schemas.microsoft.com/office/drawing/2014/main" id="{40DEBDC9-38FE-43DB-85B9-9701CDED9946}"/>
              </a:ext>
            </a:extLst>
          </p:cNvPr>
          <p:cNvSpPr txBox="1"/>
          <p:nvPr/>
        </p:nvSpPr>
        <p:spPr>
          <a:xfrm>
            <a:off x="1161209" y="2777899"/>
            <a:ext cx="411972" cy="161583"/>
          </a:xfrm>
          <a:prstGeom prst="rect">
            <a:avLst/>
          </a:prstGeom>
          <a:noFill/>
        </p:spPr>
        <p:txBody>
          <a:bodyPr wrap="none" lIns="0" tIns="0" rIns="0" bIns="0" rtlCol="0">
            <a:spAutoFit/>
          </a:bodyPr>
          <a:lstStyle/>
          <a:p>
            <a:pPr defTabSz="685800">
              <a:buClrTx/>
              <a:defRPr/>
            </a:pPr>
            <a:r>
              <a:rPr lang="en-GB" sz="1050" b="1" kern="1200" dirty="0">
                <a:solidFill>
                  <a:srgbClr val="2F469C"/>
                </a:solidFill>
                <a:latin typeface="Arial Black"/>
                <a:ea typeface="+mn-ea"/>
                <a:cs typeface="+mn-cs"/>
              </a:rPr>
              <a:t>SEXO</a:t>
            </a:r>
          </a:p>
        </p:txBody>
      </p:sp>
      <p:cxnSp>
        <p:nvCxnSpPr>
          <p:cNvPr id="18" name="Straight Connector 19">
            <a:extLst>
              <a:ext uri="{FF2B5EF4-FFF2-40B4-BE49-F238E27FC236}">
                <a16:creationId xmlns:a16="http://schemas.microsoft.com/office/drawing/2014/main" id="{BB929482-58F2-4E65-85E5-9758FA937FF7}"/>
              </a:ext>
            </a:extLst>
          </p:cNvPr>
          <p:cNvCxnSpPr>
            <a:cxnSpLocks/>
          </p:cNvCxnSpPr>
          <p:nvPr/>
        </p:nvCxnSpPr>
        <p:spPr>
          <a:xfrm>
            <a:off x="1073806" y="999548"/>
            <a:ext cx="27293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2EDB9ED6-05F7-4919-AE4C-AA04614329E1}"/>
              </a:ext>
            </a:extLst>
          </p:cNvPr>
          <p:cNvGraphicFramePr>
            <a:graphicFrameLocks/>
          </p:cNvGraphicFramePr>
          <p:nvPr>
            <p:extLst>
              <p:ext uri="{D42A27DB-BD31-4B8C-83A1-F6EECF244321}">
                <p14:modId xmlns:p14="http://schemas.microsoft.com/office/powerpoint/2010/main" val="191913060"/>
              </p:ext>
            </p:extLst>
          </p:nvPr>
        </p:nvGraphicFramePr>
        <p:xfrm>
          <a:off x="4964286" y="1062532"/>
          <a:ext cx="2929083" cy="1565913"/>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373644EF-8D0A-45CF-898E-F33DC8CF4231}"/>
              </a:ext>
            </a:extLst>
          </p:cNvPr>
          <p:cNvCxnSpPr>
            <a:cxnSpLocks/>
          </p:cNvCxnSpPr>
          <p:nvPr/>
        </p:nvCxnSpPr>
        <p:spPr>
          <a:xfrm>
            <a:off x="5164054" y="1024781"/>
            <a:ext cx="27293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0CC9E27-B807-450B-A203-41231E947E12}"/>
              </a:ext>
            </a:extLst>
          </p:cNvPr>
          <p:cNvSpPr txBox="1"/>
          <p:nvPr/>
        </p:nvSpPr>
        <p:spPr>
          <a:xfrm>
            <a:off x="5164055" y="853258"/>
            <a:ext cx="410369" cy="161583"/>
          </a:xfrm>
          <a:prstGeom prst="rect">
            <a:avLst/>
          </a:prstGeom>
          <a:noFill/>
        </p:spPr>
        <p:txBody>
          <a:bodyPr wrap="none" lIns="0" tIns="0" rIns="0" bIns="0" rtlCol="0">
            <a:spAutoFit/>
          </a:bodyPr>
          <a:lstStyle/>
          <a:p>
            <a:pPr defTabSz="685800">
              <a:buClrTx/>
              <a:defRPr/>
            </a:pPr>
            <a:r>
              <a:rPr lang="en-GB" sz="1050" b="1" kern="1200" dirty="0">
                <a:solidFill>
                  <a:srgbClr val="2F469C"/>
                </a:solidFill>
                <a:latin typeface="Arial Black"/>
                <a:ea typeface="+mn-ea"/>
                <a:cs typeface="+mn-cs"/>
              </a:rPr>
              <a:t>EDAD</a:t>
            </a:r>
          </a:p>
        </p:txBody>
      </p:sp>
      <p:sp>
        <p:nvSpPr>
          <p:cNvPr id="36" name="Espace réservé du texte 27">
            <a:extLst>
              <a:ext uri="{FF2B5EF4-FFF2-40B4-BE49-F238E27FC236}">
                <a16:creationId xmlns:a16="http://schemas.microsoft.com/office/drawing/2014/main" id="{E4E0A7FD-8A1D-4B47-B66E-EB8051BAC11D}"/>
              </a:ext>
            </a:extLst>
          </p:cNvPr>
          <p:cNvSpPr txBox="1">
            <a:spLocks/>
          </p:cNvSpPr>
          <p:nvPr/>
        </p:nvSpPr>
        <p:spPr>
          <a:xfrm>
            <a:off x="251520" y="4524186"/>
            <a:ext cx="8840410" cy="238554"/>
          </a:xfrm>
          <a:prstGeom prst="rect">
            <a:avLst/>
          </a:prstGeom>
          <a:noFill/>
        </p:spPr>
        <p:txBody>
          <a:bodyPr anchor="ct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4"/>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013" lvl="1" indent="0" defTabSz="685800">
              <a:spcBef>
                <a:spcPts val="450"/>
              </a:spcBef>
              <a:spcAft>
                <a:spcPct val="35000"/>
              </a:spcAft>
              <a:buClrTx/>
              <a:buNone/>
              <a:defRPr/>
            </a:pPr>
            <a:r>
              <a:rPr lang="es-ES" sz="900" dirty="0">
                <a:solidFill>
                  <a:schemeClr val="bg2"/>
                </a:solidFill>
                <a:latin typeface="Arial"/>
              </a:rPr>
              <a:t>Muestra ponderada por la distribución de la población nacional, a nivel de sexo, zona geográfica, edad y GSE (AIM) según proyecciones Censo INE 2017</a:t>
            </a:r>
          </a:p>
        </p:txBody>
      </p:sp>
      <p:graphicFrame>
        <p:nvGraphicFramePr>
          <p:cNvPr id="15" name="Chart 13">
            <a:extLst>
              <a:ext uri="{FF2B5EF4-FFF2-40B4-BE49-F238E27FC236}">
                <a16:creationId xmlns:a16="http://schemas.microsoft.com/office/drawing/2014/main" id="{F8FB0152-55ED-B24C-8B77-C3543B582D21}"/>
              </a:ext>
            </a:extLst>
          </p:cNvPr>
          <p:cNvGraphicFramePr>
            <a:graphicFrameLocks/>
          </p:cNvGraphicFramePr>
          <p:nvPr>
            <p:extLst>
              <p:ext uri="{D42A27DB-BD31-4B8C-83A1-F6EECF244321}">
                <p14:modId xmlns:p14="http://schemas.microsoft.com/office/powerpoint/2010/main" val="119128075"/>
              </p:ext>
            </p:extLst>
          </p:nvPr>
        </p:nvGraphicFramePr>
        <p:xfrm>
          <a:off x="899593" y="968086"/>
          <a:ext cx="2848073" cy="171167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23">
            <a:extLst>
              <a:ext uri="{FF2B5EF4-FFF2-40B4-BE49-F238E27FC236}">
                <a16:creationId xmlns:a16="http://schemas.microsoft.com/office/drawing/2014/main" id="{05C1C6DC-963B-824E-8B3F-FFC43F5F9E0B}"/>
              </a:ext>
            </a:extLst>
          </p:cNvPr>
          <p:cNvSpPr txBox="1"/>
          <p:nvPr/>
        </p:nvSpPr>
        <p:spPr>
          <a:xfrm>
            <a:off x="1073807" y="832108"/>
            <a:ext cx="426399" cy="161583"/>
          </a:xfrm>
          <a:prstGeom prst="rect">
            <a:avLst/>
          </a:prstGeom>
          <a:noFill/>
        </p:spPr>
        <p:txBody>
          <a:bodyPr wrap="none" lIns="0" tIns="0" rIns="0" bIns="0" rtlCol="0">
            <a:spAutoFit/>
          </a:bodyPr>
          <a:lstStyle/>
          <a:p>
            <a:pPr defTabSz="685800">
              <a:buClrTx/>
              <a:defRPr/>
            </a:pPr>
            <a:r>
              <a:rPr lang="en-GB" sz="1050" b="1" dirty="0">
                <a:solidFill>
                  <a:srgbClr val="2F469C"/>
                </a:solidFill>
                <a:latin typeface="Arial Black"/>
              </a:rPr>
              <a:t>ZONA</a:t>
            </a:r>
            <a:endParaRPr lang="en-GB" sz="1050" b="1" kern="1200" dirty="0">
              <a:solidFill>
                <a:srgbClr val="2F469C"/>
              </a:solidFill>
              <a:latin typeface="Arial Black"/>
              <a:ea typeface="+mn-ea"/>
              <a:cs typeface="+mn-cs"/>
            </a:endParaRPr>
          </a:p>
        </p:txBody>
      </p:sp>
      <p:graphicFrame>
        <p:nvGraphicFramePr>
          <p:cNvPr id="16" name="Chart 13">
            <a:extLst>
              <a:ext uri="{FF2B5EF4-FFF2-40B4-BE49-F238E27FC236}">
                <a16:creationId xmlns:a16="http://schemas.microsoft.com/office/drawing/2014/main" id="{937B36B9-3F3D-4CF5-A8B1-1F54D2F2F598}"/>
              </a:ext>
            </a:extLst>
          </p:cNvPr>
          <p:cNvGraphicFramePr>
            <a:graphicFrameLocks/>
          </p:cNvGraphicFramePr>
          <p:nvPr>
            <p:extLst>
              <p:ext uri="{D42A27DB-BD31-4B8C-83A1-F6EECF244321}">
                <p14:modId xmlns:p14="http://schemas.microsoft.com/office/powerpoint/2010/main" val="679663290"/>
              </p:ext>
            </p:extLst>
          </p:nvPr>
        </p:nvGraphicFramePr>
        <p:xfrm>
          <a:off x="5201294" y="2898955"/>
          <a:ext cx="2848073" cy="1711676"/>
        </p:xfrm>
        <a:graphic>
          <a:graphicData uri="http://schemas.openxmlformats.org/drawingml/2006/chart">
            <c:chart xmlns:c="http://schemas.openxmlformats.org/drawingml/2006/chart" xmlns:r="http://schemas.openxmlformats.org/officeDocument/2006/relationships" r:id="rId6"/>
          </a:graphicData>
        </a:graphic>
      </p:graphicFrame>
      <p:cxnSp>
        <p:nvCxnSpPr>
          <p:cNvPr id="19" name="Straight Connector 19">
            <a:extLst>
              <a:ext uri="{FF2B5EF4-FFF2-40B4-BE49-F238E27FC236}">
                <a16:creationId xmlns:a16="http://schemas.microsoft.com/office/drawing/2014/main" id="{E5E3C4C6-A1AC-4297-8C8E-0DA6E9D040ED}"/>
              </a:ext>
            </a:extLst>
          </p:cNvPr>
          <p:cNvCxnSpPr>
            <a:cxnSpLocks/>
          </p:cNvCxnSpPr>
          <p:nvPr/>
        </p:nvCxnSpPr>
        <p:spPr>
          <a:xfrm>
            <a:off x="5220072" y="2936705"/>
            <a:ext cx="27293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3">
            <a:extLst>
              <a:ext uri="{FF2B5EF4-FFF2-40B4-BE49-F238E27FC236}">
                <a16:creationId xmlns:a16="http://schemas.microsoft.com/office/drawing/2014/main" id="{A8E45311-0710-407D-AACE-279686F041DD}"/>
              </a:ext>
            </a:extLst>
          </p:cNvPr>
          <p:cNvSpPr txBox="1"/>
          <p:nvPr/>
        </p:nvSpPr>
        <p:spPr>
          <a:xfrm>
            <a:off x="5225593" y="2770387"/>
            <a:ext cx="307777" cy="161583"/>
          </a:xfrm>
          <a:prstGeom prst="rect">
            <a:avLst/>
          </a:prstGeom>
          <a:noFill/>
        </p:spPr>
        <p:txBody>
          <a:bodyPr wrap="none" lIns="0" tIns="0" rIns="0" bIns="0" rtlCol="0">
            <a:spAutoFit/>
          </a:bodyPr>
          <a:lstStyle/>
          <a:p>
            <a:pPr defTabSz="685800">
              <a:buClrTx/>
              <a:defRPr/>
            </a:pPr>
            <a:r>
              <a:rPr lang="en-GB" sz="1050" b="1" dirty="0">
                <a:solidFill>
                  <a:srgbClr val="2F469C"/>
                </a:solidFill>
                <a:latin typeface="Arial Black"/>
              </a:rPr>
              <a:t>GSE</a:t>
            </a:r>
            <a:endParaRPr lang="en-GB" sz="1050" b="1" kern="1200" dirty="0">
              <a:solidFill>
                <a:srgbClr val="2F469C"/>
              </a:solidFill>
              <a:latin typeface="Arial Black"/>
              <a:ea typeface="+mn-ea"/>
              <a:cs typeface="+mn-cs"/>
            </a:endParaRPr>
          </a:p>
        </p:txBody>
      </p:sp>
      <p:sp>
        <p:nvSpPr>
          <p:cNvPr id="22" name="object 3"/>
          <p:cNvSpPr/>
          <p:nvPr/>
        </p:nvSpPr>
        <p:spPr>
          <a:xfrm>
            <a:off x="8543925" y="0"/>
            <a:ext cx="600074" cy="1215403"/>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8716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3</a:t>
            </a:fld>
            <a:endParaRPr lang="es-CL"/>
          </a:p>
        </p:txBody>
      </p:sp>
      <p:sp>
        <p:nvSpPr>
          <p:cNvPr id="6" name="CuadroTexto 5"/>
          <p:cNvSpPr txBox="1"/>
          <p:nvPr/>
        </p:nvSpPr>
        <p:spPr>
          <a:xfrm>
            <a:off x="1033963" y="1838141"/>
            <a:ext cx="7656495" cy="2462213"/>
          </a:xfrm>
          <a:prstGeom prst="rect">
            <a:avLst/>
          </a:prstGeom>
          <a:noFill/>
        </p:spPr>
        <p:txBody>
          <a:bodyPr wrap="square" rtlCol="0">
            <a:spAutoFit/>
          </a:bodyPr>
          <a:lstStyle/>
          <a:p>
            <a:pPr marL="285750" indent="-285750">
              <a:buFont typeface="DM Sans" pitchFamily="2" charset="0"/>
              <a:buChar char="-"/>
            </a:pPr>
            <a:r>
              <a:rPr lang="es-CL" dirty="0" smtClean="0">
                <a:solidFill>
                  <a:schemeClr val="tx1">
                    <a:lumMod val="75000"/>
                    <a:lumOff val="25000"/>
                  </a:schemeClr>
                </a:solidFill>
                <a:latin typeface="DM Sans" pitchFamily="2" charset="0"/>
              </a:rPr>
              <a:t>Las personas </a:t>
            </a:r>
            <a:r>
              <a:rPr lang="es-CL" b="1" dirty="0" smtClean="0">
                <a:solidFill>
                  <a:schemeClr val="tx1">
                    <a:lumMod val="75000"/>
                    <a:lumOff val="25000"/>
                  </a:schemeClr>
                </a:solidFill>
                <a:latin typeface="DM Sans" pitchFamily="2" charset="0"/>
              </a:rPr>
              <a:t>mayores de 50 años aparecen como las más escépticas y distantes </a:t>
            </a:r>
            <a:r>
              <a:rPr lang="es-CL" dirty="0" smtClean="0">
                <a:solidFill>
                  <a:schemeClr val="tx1">
                    <a:lumMod val="75000"/>
                    <a:lumOff val="25000"/>
                  </a:schemeClr>
                </a:solidFill>
                <a:latin typeface="DM Sans" pitchFamily="2" charset="0"/>
              </a:rPr>
              <a:t>frente a la franja electoral (y, aparentemente, también frente a los procesos políticos en curso).</a:t>
            </a:r>
          </a:p>
          <a:p>
            <a:pPr marL="342900" indent="-342900">
              <a:buFont typeface="DM Sans" pitchFamily="2" charset="0"/>
              <a:buChar char="-"/>
            </a:pPr>
            <a:endParaRPr lang="es-CL" dirty="0">
              <a:solidFill>
                <a:schemeClr val="tx1">
                  <a:lumMod val="75000"/>
                  <a:lumOff val="25000"/>
                </a:schemeClr>
              </a:solidFill>
              <a:latin typeface="DM Sans" pitchFamily="2" charset="0"/>
            </a:endParaRPr>
          </a:p>
          <a:p>
            <a:pPr marL="285750" indent="-285750">
              <a:buFont typeface="DM Sans" pitchFamily="2" charset="0"/>
              <a:buChar char="-"/>
            </a:pPr>
            <a:r>
              <a:rPr lang="es-CL" dirty="0" smtClean="0">
                <a:solidFill>
                  <a:schemeClr val="tx1">
                    <a:lumMod val="75000"/>
                    <a:lumOff val="25000"/>
                  </a:schemeClr>
                </a:solidFill>
                <a:latin typeface="DM Sans" pitchFamily="2" charset="0"/>
              </a:rPr>
              <a:t>Los encuestados consideran que la franja electoral tiene baja capacidad de influir sobre sus opiniones y conductas, aunque también piensan que ha influido en mayor medida entre personas de su entorno más cercano.</a:t>
            </a:r>
          </a:p>
          <a:p>
            <a:endParaRPr lang="es-CL" dirty="0" smtClean="0">
              <a:solidFill>
                <a:schemeClr val="tx1">
                  <a:lumMod val="75000"/>
                  <a:lumOff val="25000"/>
                </a:schemeClr>
              </a:solidFill>
              <a:latin typeface="DM Sans" pitchFamily="2" charset="0"/>
            </a:endParaRPr>
          </a:p>
          <a:p>
            <a:pPr marL="1074738" indent="-1074738"/>
            <a:r>
              <a:rPr lang="es-CL" dirty="0" smtClean="0">
                <a:solidFill>
                  <a:schemeClr val="tx1">
                    <a:lumMod val="75000"/>
                    <a:lumOff val="25000"/>
                  </a:schemeClr>
                </a:solidFill>
                <a:latin typeface="DM Sans" pitchFamily="2" charset="0"/>
              </a:rPr>
              <a:t>- </a:t>
            </a:r>
            <a:r>
              <a:rPr lang="es-CL" dirty="0" smtClean="0">
                <a:solidFill>
                  <a:schemeClr val="tx1">
                    <a:lumMod val="75000"/>
                    <a:lumOff val="25000"/>
                  </a:schemeClr>
                </a:solidFill>
                <a:latin typeface="DM Sans" pitchFamily="2" charset="0"/>
              </a:rPr>
              <a:t>Alrededor de </a:t>
            </a:r>
            <a:r>
              <a:rPr lang="es-CL" b="1" dirty="0" smtClean="0">
                <a:solidFill>
                  <a:schemeClr val="tx1">
                    <a:lumMod val="75000"/>
                    <a:lumOff val="25000"/>
                  </a:schemeClr>
                </a:solidFill>
                <a:latin typeface="DM Sans" pitchFamily="2" charset="0"/>
              </a:rPr>
              <a:t>un quinto de los encuestados considera que la franja cambió la opinión política de personas cercanas</a:t>
            </a:r>
            <a:r>
              <a:rPr lang="es-CL" dirty="0" smtClean="0">
                <a:solidFill>
                  <a:schemeClr val="tx1">
                    <a:lumMod val="75000"/>
                    <a:lumOff val="25000"/>
                  </a:schemeClr>
                </a:solidFill>
                <a:latin typeface="DM Sans" pitchFamily="2" charset="0"/>
              </a:rPr>
              <a:t>.</a:t>
            </a:r>
          </a:p>
          <a:p>
            <a:endParaRPr lang="es-CL" dirty="0">
              <a:latin typeface="DM Sans" pitchFamily="2" charset="0"/>
            </a:endParaRPr>
          </a:p>
        </p:txBody>
      </p:sp>
      <p:sp>
        <p:nvSpPr>
          <p:cNvPr id="7" name="CuadroTexto 6"/>
          <p:cNvSpPr txBox="1"/>
          <p:nvPr/>
        </p:nvSpPr>
        <p:spPr>
          <a:xfrm>
            <a:off x="307238" y="629110"/>
            <a:ext cx="8383220" cy="892552"/>
          </a:xfrm>
          <a:prstGeom prst="rect">
            <a:avLst/>
          </a:prstGeom>
          <a:noFill/>
        </p:spPr>
        <p:txBody>
          <a:bodyPr wrap="square" rtlCol="0">
            <a:spAutoFit/>
          </a:bodyPr>
          <a:lstStyle/>
          <a:p>
            <a:r>
              <a:rPr lang="es-CL" sz="2000" dirty="0" smtClean="0">
                <a:latin typeface="DM Sans" pitchFamily="2" charset="0"/>
              </a:rPr>
              <a:t>Algunas afirmaciones sobre la </a:t>
            </a:r>
            <a:br>
              <a:rPr lang="es-CL" sz="2000" dirty="0" smtClean="0">
                <a:latin typeface="DM Sans" pitchFamily="2" charset="0"/>
              </a:rPr>
            </a:br>
            <a:r>
              <a:rPr lang="es-CL" sz="3200" dirty="0" smtClean="0">
                <a:solidFill>
                  <a:srgbClr val="FF4400"/>
                </a:solidFill>
                <a:latin typeface="DM Sans" pitchFamily="2" charset="0"/>
              </a:rPr>
              <a:t>franja electoral de primarias presidenciales</a:t>
            </a:r>
            <a:endParaRPr lang="es-CL" sz="3200" dirty="0">
              <a:solidFill>
                <a:srgbClr val="FF4400"/>
              </a:solidFill>
              <a:latin typeface="DM Sans" pitchFamily="2" charset="0"/>
            </a:endParaRPr>
          </a:p>
        </p:txBody>
      </p:sp>
      <p:sp>
        <p:nvSpPr>
          <p:cNvPr id="8" name="object 3"/>
          <p:cNvSpPr/>
          <p:nvPr/>
        </p:nvSpPr>
        <p:spPr>
          <a:xfrm>
            <a:off x="8543925" y="0"/>
            <a:ext cx="600074" cy="121540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8233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Conector recto 61">
            <a:extLst>
              <a:ext uri="{FF2B5EF4-FFF2-40B4-BE49-F238E27FC236}">
                <a16:creationId xmlns:a16="http://schemas.microsoft.com/office/drawing/2014/main" id="{1752E95C-99F0-451B-914B-BA70D86462F8}"/>
              </a:ext>
            </a:extLst>
          </p:cNvPr>
          <p:cNvCxnSpPr>
            <a:cxnSpLocks/>
          </p:cNvCxnSpPr>
          <p:nvPr/>
        </p:nvCxnSpPr>
        <p:spPr>
          <a:xfrm flipV="1">
            <a:off x="5011065" y="2880118"/>
            <a:ext cx="0" cy="79517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FA896063-FA24-421E-A881-24C2AA12E802}"/>
              </a:ext>
            </a:extLst>
          </p:cNvPr>
          <p:cNvCxnSpPr>
            <a:cxnSpLocks/>
          </p:cNvCxnSpPr>
          <p:nvPr/>
        </p:nvCxnSpPr>
        <p:spPr>
          <a:xfrm flipV="1">
            <a:off x="5735733" y="2870174"/>
            <a:ext cx="0" cy="37525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itre 4">
            <a:extLst>
              <a:ext uri="{FF2B5EF4-FFF2-40B4-BE49-F238E27FC236}">
                <a16:creationId xmlns:a16="http://schemas.microsoft.com/office/drawing/2014/main" id="{F6F63A45-B2C8-4319-9958-FF99EA51292F}"/>
              </a:ext>
            </a:extLst>
          </p:cNvPr>
          <p:cNvSpPr>
            <a:spLocks noGrp="1"/>
          </p:cNvSpPr>
          <p:nvPr>
            <p:ph type="title"/>
          </p:nvPr>
        </p:nvSpPr>
        <p:spPr>
          <a:xfrm>
            <a:off x="324158" y="192854"/>
            <a:ext cx="8520600" cy="572700"/>
          </a:xfrm>
        </p:spPr>
        <p:txBody>
          <a:bodyPr/>
          <a:lstStyle/>
          <a:p>
            <a:r>
              <a:rPr lang="es-CL" sz="1800" dirty="0" smtClean="0">
                <a:latin typeface="DM Sans" pitchFamily="2" charset="0"/>
              </a:rPr>
              <a:t>LÍNEA DE TIEMPO </a:t>
            </a:r>
            <a:br>
              <a:rPr lang="es-CL" sz="1800" dirty="0" smtClean="0">
                <a:latin typeface="DM Sans" pitchFamily="2" charset="0"/>
              </a:rPr>
            </a:br>
            <a:r>
              <a:rPr lang="es-CL" sz="1800" dirty="0" smtClean="0">
                <a:solidFill>
                  <a:srgbClr val="FF4400"/>
                </a:solidFill>
                <a:latin typeface="DM Sans" pitchFamily="2" charset="0"/>
              </a:rPr>
              <a:t>DURANTE APLICACIÓN DE ENCUESTAS</a:t>
            </a:r>
            <a:endParaRPr lang="es-CL" sz="1800" dirty="0">
              <a:solidFill>
                <a:srgbClr val="FF4400"/>
              </a:solidFill>
              <a:latin typeface="DM Sans" pitchFamily="2" charset="0"/>
            </a:endParaRPr>
          </a:p>
        </p:txBody>
      </p:sp>
      <p:sp>
        <p:nvSpPr>
          <p:cNvPr id="38" name="Flecha: a la derecha 37">
            <a:extLst>
              <a:ext uri="{FF2B5EF4-FFF2-40B4-BE49-F238E27FC236}">
                <a16:creationId xmlns:a16="http://schemas.microsoft.com/office/drawing/2014/main" id="{BDA75C58-7CE6-4664-839A-0EAEB2402CA3}"/>
              </a:ext>
            </a:extLst>
          </p:cNvPr>
          <p:cNvSpPr/>
          <p:nvPr/>
        </p:nvSpPr>
        <p:spPr>
          <a:xfrm>
            <a:off x="521035" y="2161534"/>
            <a:ext cx="8183998" cy="906161"/>
          </a:xfrm>
          <a:prstGeom prst="rightArrow">
            <a:avLst/>
          </a:prstGeom>
          <a:solidFill>
            <a:srgbClr val="009D9C"/>
          </a:solidFill>
          <a:ln w="25400" cap="flat" cmpd="sng" algn="ctr">
            <a:noFill/>
            <a:prstDash val="solid"/>
          </a:ln>
          <a:effectLst/>
        </p:spPr>
        <p:txBody>
          <a:bodyPr rtlCol="0" anchor="ctr"/>
          <a:lstStyle/>
          <a:p>
            <a:pPr algn="ctr" defTabSz="693212">
              <a:buClrTx/>
              <a:defRPr/>
            </a:pPr>
            <a:endParaRPr lang="es-CL" sz="1350">
              <a:solidFill>
                <a:prstClr val="white"/>
              </a:solidFill>
              <a:latin typeface="Calibri"/>
              <a:ea typeface="+mn-ea"/>
              <a:cs typeface="+mn-cs"/>
            </a:endParaRPr>
          </a:p>
        </p:txBody>
      </p:sp>
      <p:cxnSp>
        <p:nvCxnSpPr>
          <p:cNvPr id="6" name="Conector recto 5">
            <a:extLst>
              <a:ext uri="{FF2B5EF4-FFF2-40B4-BE49-F238E27FC236}">
                <a16:creationId xmlns:a16="http://schemas.microsoft.com/office/drawing/2014/main" id="{DDE95034-CFFB-42EB-B3BC-71F1EA7422CB}"/>
              </a:ext>
            </a:extLst>
          </p:cNvPr>
          <p:cNvCxnSpPr>
            <a:cxnSpLocks/>
          </p:cNvCxnSpPr>
          <p:nvPr/>
        </p:nvCxnSpPr>
        <p:spPr>
          <a:xfrm flipV="1">
            <a:off x="774672" y="1588500"/>
            <a:ext cx="0" cy="7830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BF894AEC-2323-40F7-BDD0-9749653E32BF}"/>
              </a:ext>
            </a:extLst>
          </p:cNvPr>
          <p:cNvSpPr txBox="1"/>
          <p:nvPr/>
        </p:nvSpPr>
        <p:spPr>
          <a:xfrm>
            <a:off x="412447" y="1038967"/>
            <a:ext cx="1071444" cy="600164"/>
          </a:xfrm>
          <a:prstGeom prst="rect">
            <a:avLst/>
          </a:prstGeom>
          <a:solidFill>
            <a:schemeClr val="bg1"/>
          </a:solidFill>
          <a:ln>
            <a:solidFill>
              <a:schemeClr val="bg2"/>
            </a:solidFill>
          </a:ln>
        </p:spPr>
        <p:txBody>
          <a:bodyPr wrap="square" rtlCol="0">
            <a:spAutoFit/>
          </a:bodyPr>
          <a:lstStyle/>
          <a:p>
            <a:r>
              <a:rPr lang="es-CL" sz="825" dirty="0">
                <a:solidFill>
                  <a:srgbClr val="595959"/>
                </a:solidFill>
                <a:latin typeface="Calibri" panose="020F0502020204030204" pitchFamily="34" charset="0"/>
                <a:cs typeface="Calibri" panose="020F0502020204030204" pitchFamily="34" charset="0"/>
              </a:rPr>
              <a:t>30 jun</a:t>
            </a:r>
          </a:p>
          <a:p>
            <a:r>
              <a:rPr lang="es-CL" sz="825" dirty="0">
                <a:solidFill>
                  <a:srgbClr val="595959"/>
                </a:solidFill>
                <a:latin typeface="Calibri" panose="020F0502020204030204" pitchFamily="34" charset="0"/>
                <a:cs typeface="Calibri" panose="020F0502020204030204" pitchFamily="34" charset="0"/>
              </a:rPr>
              <a:t>Briones marca emisión de franja luego del primer día</a:t>
            </a:r>
          </a:p>
        </p:txBody>
      </p:sp>
      <p:cxnSp>
        <p:nvCxnSpPr>
          <p:cNvPr id="22" name="Conector recto 21">
            <a:extLst>
              <a:ext uri="{FF2B5EF4-FFF2-40B4-BE49-F238E27FC236}">
                <a16:creationId xmlns:a16="http://schemas.microsoft.com/office/drawing/2014/main" id="{1E30C240-C488-4A74-A0C7-0C83D618C983}"/>
              </a:ext>
            </a:extLst>
          </p:cNvPr>
          <p:cNvCxnSpPr>
            <a:cxnSpLocks/>
          </p:cNvCxnSpPr>
          <p:nvPr/>
        </p:nvCxnSpPr>
        <p:spPr>
          <a:xfrm flipV="1">
            <a:off x="1504504" y="2829459"/>
            <a:ext cx="0" cy="91928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58D851A8-B15D-44BD-8F97-64202286C5CF}"/>
              </a:ext>
            </a:extLst>
          </p:cNvPr>
          <p:cNvSpPr txBox="1"/>
          <p:nvPr/>
        </p:nvSpPr>
        <p:spPr>
          <a:xfrm>
            <a:off x="1040366" y="3665770"/>
            <a:ext cx="1071444" cy="854080"/>
          </a:xfrm>
          <a:prstGeom prst="rect">
            <a:avLst/>
          </a:prstGeom>
          <a:solidFill>
            <a:schemeClr val="bg1"/>
          </a:solidFill>
          <a:ln>
            <a:solidFill>
              <a:schemeClr val="bg2"/>
            </a:solidFill>
          </a:ln>
        </p:spPr>
        <p:txBody>
          <a:bodyPr wrap="square" rtlCol="0">
            <a:spAutoFit/>
          </a:bodyPr>
          <a:lstStyle/>
          <a:p>
            <a:r>
              <a:rPr lang="es-CL" sz="825" dirty="0">
                <a:solidFill>
                  <a:srgbClr val="595959"/>
                </a:solidFill>
                <a:latin typeface="Calibri" panose="020F0502020204030204" pitchFamily="34" charset="0"/>
                <a:cs typeface="Calibri" panose="020F0502020204030204" pitchFamily="34" charset="0"/>
              </a:rPr>
              <a:t>4 jul</a:t>
            </a:r>
          </a:p>
          <a:p>
            <a:r>
              <a:rPr lang="es-CL" sz="825" dirty="0">
                <a:solidFill>
                  <a:srgbClr val="595959"/>
                </a:solidFill>
                <a:latin typeface="Calibri" panose="020F0502020204030204" pitchFamily="34" charset="0"/>
                <a:cs typeface="Calibri" panose="020F0502020204030204" pitchFamily="34" charset="0"/>
              </a:rPr>
              <a:t>Elisa </a:t>
            </a:r>
            <a:r>
              <a:rPr lang="es-CL" sz="825" dirty="0" err="1">
                <a:solidFill>
                  <a:srgbClr val="595959"/>
                </a:solidFill>
                <a:latin typeface="Calibri" panose="020F0502020204030204" pitchFamily="34" charset="0"/>
                <a:cs typeface="Calibri" panose="020F0502020204030204" pitchFamily="34" charset="0"/>
              </a:rPr>
              <a:t>Loncón</a:t>
            </a:r>
            <a:r>
              <a:rPr lang="es-CL" sz="825" dirty="0">
                <a:solidFill>
                  <a:srgbClr val="595959"/>
                </a:solidFill>
                <a:latin typeface="Calibri" panose="020F0502020204030204" pitchFamily="34" charset="0"/>
                <a:cs typeface="Calibri" panose="020F0502020204030204" pitchFamily="34" charset="0"/>
              </a:rPr>
              <a:t> es elegida como presidente de la Convención Constitucional</a:t>
            </a:r>
          </a:p>
        </p:txBody>
      </p:sp>
      <p:cxnSp>
        <p:nvCxnSpPr>
          <p:cNvPr id="25" name="Conector recto 24">
            <a:extLst>
              <a:ext uri="{FF2B5EF4-FFF2-40B4-BE49-F238E27FC236}">
                <a16:creationId xmlns:a16="http://schemas.microsoft.com/office/drawing/2014/main" id="{DD5BEEB7-34AC-4858-8831-269E4B260F4A}"/>
              </a:ext>
            </a:extLst>
          </p:cNvPr>
          <p:cNvCxnSpPr>
            <a:cxnSpLocks/>
          </p:cNvCxnSpPr>
          <p:nvPr/>
        </p:nvCxnSpPr>
        <p:spPr>
          <a:xfrm flipV="1">
            <a:off x="1144192" y="1981222"/>
            <a:ext cx="0" cy="3915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159CD801-8AA7-49BC-BB43-F0499F78CDAE}"/>
              </a:ext>
            </a:extLst>
          </p:cNvPr>
          <p:cNvCxnSpPr>
            <a:cxnSpLocks/>
          </p:cNvCxnSpPr>
          <p:nvPr/>
        </p:nvCxnSpPr>
        <p:spPr>
          <a:xfrm flipV="1">
            <a:off x="711992" y="2856462"/>
            <a:ext cx="0" cy="3915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60619ACA-3B1C-4E47-99D9-DFE0C5756F98}"/>
              </a:ext>
            </a:extLst>
          </p:cNvPr>
          <p:cNvSpPr txBox="1"/>
          <p:nvPr/>
        </p:nvSpPr>
        <p:spPr>
          <a:xfrm>
            <a:off x="288620" y="2911647"/>
            <a:ext cx="1071444" cy="600164"/>
          </a:xfrm>
          <a:prstGeom prst="rect">
            <a:avLst/>
          </a:prstGeom>
          <a:solidFill>
            <a:schemeClr val="bg1"/>
          </a:solidFill>
          <a:ln>
            <a:solidFill>
              <a:schemeClr val="bg2"/>
            </a:solidFill>
          </a:ln>
        </p:spPr>
        <p:txBody>
          <a:bodyPr wrap="square" rtlCol="0">
            <a:spAutoFit/>
          </a:bodyPr>
          <a:lstStyle/>
          <a:p>
            <a:r>
              <a:rPr lang="es-CL" sz="825" dirty="0">
                <a:solidFill>
                  <a:srgbClr val="595959"/>
                </a:solidFill>
                <a:latin typeface="Calibri" panose="020F0502020204030204" pitchFamily="34" charset="0"/>
                <a:cs typeface="Calibri" panose="020F0502020204030204" pitchFamily="34" charset="0"/>
              </a:rPr>
              <a:t>29 jun</a:t>
            </a:r>
          </a:p>
          <a:p>
            <a:r>
              <a:rPr lang="es-CL" sz="825" dirty="0">
                <a:solidFill>
                  <a:srgbClr val="595959"/>
                </a:solidFill>
                <a:latin typeface="Calibri" panose="020F0502020204030204" pitchFamily="34" charset="0"/>
                <a:cs typeface="Calibri" panose="020F0502020204030204" pitchFamily="34" charset="0"/>
              </a:rPr>
              <a:t>Inicio de franja electoral para las primarias</a:t>
            </a:r>
          </a:p>
        </p:txBody>
      </p:sp>
      <p:cxnSp>
        <p:nvCxnSpPr>
          <p:cNvPr id="34" name="Conector recto 33">
            <a:extLst>
              <a:ext uri="{FF2B5EF4-FFF2-40B4-BE49-F238E27FC236}">
                <a16:creationId xmlns:a16="http://schemas.microsoft.com/office/drawing/2014/main" id="{31AB8187-5EB0-4541-B89C-10160D2E53F9}"/>
              </a:ext>
            </a:extLst>
          </p:cNvPr>
          <p:cNvCxnSpPr>
            <a:cxnSpLocks/>
          </p:cNvCxnSpPr>
          <p:nvPr/>
        </p:nvCxnSpPr>
        <p:spPr>
          <a:xfrm flipV="1">
            <a:off x="7201503" y="1488297"/>
            <a:ext cx="0" cy="87856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DE4AF2CE-573A-465E-8BD8-CFB768FFD00B}"/>
              </a:ext>
            </a:extLst>
          </p:cNvPr>
          <p:cNvSpPr txBox="1"/>
          <p:nvPr/>
        </p:nvSpPr>
        <p:spPr>
          <a:xfrm>
            <a:off x="6797501" y="1006254"/>
            <a:ext cx="1071443" cy="981038"/>
          </a:xfrm>
          <a:prstGeom prst="rect">
            <a:avLst/>
          </a:prstGeom>
          <a:solidFill>
            <a:schemeClr val="bg1"/>
          </a:solidFill>
          <a:ln>
            <a:solidFill>
              <a:schemeClr val="bg2"/>
            </a:solidFill>
          </a:ln>
        </p:spPr>
        <p:txBody>
          <a:bodyPr wrap="square" rtlCol="0">
            <a:spAutoFit/>
          </a:bodyPr>
          <a:lstStyle/>
          <a:p>
            <a:r>
              <a:rPr lang="es-CL" sz="825" dirty="0">
                <a:solidFill>
                  <a:srgbClr val="595959"/>
                </a:solidFill>
                <a:latin typeface="Calibri" panose="020F0502020204030204" pitchFamily="34" charset="0"/>
                <a:cs typeface="Calibri" panose="020F0502020204030204" pitchFamily="34" charset="0"/>
              </a:rPr>
              <a:t>14 jul</a:t>
            </a:r>
          </a:p>
          <a:p>
            <a:r>
              <a:rPr lang="es-CL" sz="825" dirty="0">
                <a:solidFill>
                  <a:srgbClr val="595959"/>
                </a:solidFill>
                <a:latin typeface="Calibri" panose="020F0502020204030204" pitchFamily="34" charset="0"/>
                <a:cs typeface="Calibri" panose="020F0502020204030204" pitchFamily="34" charset="0"/>
              </a:rPr>
              <a:t>Se anuncian cambios en el plan Paso a Paso con nuevos aforos y toque de queda diferenciado</a:t>
            </a:r>
          </a:p>
        </p:txBody>
      </p:sp>
      <p:cxnSp>
        <p:nvCxnSpPr>
          <p:cNvPr id="37" name="Conector recto 36">
            <a:extLst>
              <a:ext uri="{FF2B5EF4-FFF2-40B4-BE49-F238E27FC236}">
                <a16:creationId xmlns:a16="http://schemas.microsoft.com/office/drawing/2014/main" id="{DE2A0841-9E5C-45A8-B2F6-2C82DA1AD33C}"/>
              </a:ext>
            </a:extLst>
          </p:cNvPr>
          <p:cNvCxnSpPr>
            <a:cxnSpLocks/>
          </p:cNvCxnSpPr>
          <p:nvPr/>
        </p:nvCxnSpPr>
        <p:spPr>
          <a:xfrm flipV="1">
            <a:off x="6247607" y="2870175"/>
            <a:ext cx="0" cy="87856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5FAF23DE-CEF0-4307-8F28-5B0C66E60AD5}"/>
              </a:ext>
            </a:extLst>
          </p:cNvPr>
          <p:cNvSpPr txBox="1"/>
          <p:nvPr/>
        </p:nvSpPr>
        <p:spPr>
          <a:xfrm>
            <a:off x="5779699" y="3721711"/>
            <a:ext cx="935816" cy="600164"/>
          </a:xfrm>
          <a:prstGeom prst="rect">
            <a:avLst/>
          </a:prstGeom>
          <a:solidFill>
            <a:schemeClr val="bg1"/>
          </a:solidFill>
          <a:ln>
            <a:solidFill>
              <a:schemeClr val="bg2"/>
            </a:solidFill>
          </a:ln>
        </p:spPr>
        <p:txBody>
          <a:bodyPr wrap="square" rtlCol="0">
            <a:spAutoFit/>
          </a:bodyPr>
          <a:lstStyle/>
          <a:p>
            <a:r>
              <a:rPr lang="es-CL" sz="825" dirty="0">
                <a:solidFill>
                  <a:srgbClr val="595959"/>
                </a:solidFill>
                <a:latin typeface="Calibri" panose="020F0502020204030204" pitchFamily="34" charset="0"/>
                <a:cs typeface="Calibri" panose="020F0502020204030204" pitchFamily="34" charset="0"/>
              </a:rPr>
              <a:t>12 jul</a:t>
            </a:r>
          </a:p>
          <a:p>
            <a:r>
              <a:rPr lang="es-CL" sz="825" dirty="0">
                <a:solidFill>
                  <a:srgbClr val="595959"/>
                </a:solidFill>
                <a:latin typeface="Calibri" panose="020F0502020204030204" pitchFamily="34" charset="0"/>
                <a:cs typeface="Calibri" panose="020F0502020204030204" pitchFamily="34" charset="0"/>
              </a:rPr>
              <a:t>Se produce debate </a:t>
            </a:r>
            <a:r>
              <a:rPr lang="es-CL" sz="825" dirty="0" err="1">
                <a:solidFill>
                  <a:srgbClr val="595959"/>
                </a:solidFill>
                <a:latin typeface="Calibri" panose="020F0502020204030204" pitchFamily="34" charset="0"/>
                <a:cs typeface="Calibri" panose="020F0502020204030204" pitchFamily="34" charset="0"/>
              </a:rPr>
              <a:t>Anatel</a:t>
            </a:r>
            <a:r>
              <a:rPr lang="es-CL" sz="825" dirty="0">
                <a:solidFill>
                  <a:srgbClr val="595959"/>
                </a:solidFill>
                <a:latin typeface="Calibri" panose="020F0502020204030204" pitchFamily="34" charset="0"/>
                <a:cs typeface="Calibri" panose="020F0502020204030204" pitchFamily="34" charset="0"/>
              </a:rPr>
              <a:t> de </a:t>
            </a:r>
            <a:r>
              <a:rPr lang="es-CL" sz="825" dirty="0" err="1">
                <a:solidFill>
                  <a:srgbClr val="595959"/>
                </a:solidFill>
                <a:latin typeface="Calibri" panose="020F0502020204030204" pitchFamily="34" charset="0"/>
                <a:cs typeface="Calibri" panose="020F0502020204030204" pitchFamily="34" charset="0"/>
              </a:rPr>
              <a:t>Chilevamos</a:t>
            </a:r>
            <a:endParaRPr lang="es-CL" sz="825" dirty="0">
              <a:solidFill>
                <a:srgbClr val="595959"/>
              </a:solidFill>
              <a:latin typeface="Calibri" panose="020F0502020204030204" pitchFamily="34" charset="0"/>
              <a:cs typeface="Calibri" panose="020F0502020204030204" pitchFamily="34" charset="0"/>
            </a:endParaRPr>
          </a:p>
        </p:txBody>
      </p:sp>
      <p:cxnSp>
        <p:nvCxnSpPr>
          <p:cNvPr id="50" name="Conector recto 49">
            <a:extLst>
              <a:ext uri="{FF2B5EF4-FFF2-40B4-BE49-F238E27FC236}">
                <a16:creationId xmlns:a16="http://schemas.microsoft.com/office/drawing/2014/main" id="{0F631AC6-ED87-4BC1-BA52-E976902CF456}"/>
              </a:ext>
            </a:extLst>
          </p:cNvPr>
          <p:cNvCxnSpPr>
            <a:cxnSpLocks/>
          </p:cNvCxnSpPr>
          <p:nvPr/>
        </p:nvCxnSpPr>
        <p:spPr>
          <a:xfrm flipV="1">
            <a:off x="2191677" y="2861953"/>
            <a:ext cx="0" cy="3915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CuadroTexto 50">
            <a:extLst>
              <a:ext uri="{FF2B5EF4-FFF2-40B4-BE49-F238E27FC236}">
                <a16:creationId xmlns:a16="http://schemas.microsoft.com/office/drawing/2014/main" id="{ADFA1766-779B-4A1D-B7B9-1A6D5EEC64FF}"/>
              </a:ext>
            </a:extLst>
          </p:cNvPr>
          <p:cNvSpPr txBox="1"/>
          <p:nvPr/>
        </p:nvSpPr>
        <p:spPr>
          <a:xfrm>
            <a:off x="1773759" y="2947578"/>
            <a:ext cx="1071444" cy="473206"/>
          </a:xfrm>
          <a:prstGeom prst="rect">
            <a:avLst/>
          </a:prstGeom>
          <a:solidFill>
            <a:schemeClr val="bg2"/>
          </a:solidFill>
          <a:ln>
            <a:solidFill>
              <a:schemeClr val="bg2"/>
            </a:solidFill>
          </a:ln>
        </p:spPr>
        <p:txBody>
          <a:bodyPr wrap="square" rtlCol="0">
            <a:spAutoFit/>
          </a:bodyPr>
          <a:lstStyle/>
          <a:p>
            <a:r>
              <a:rPr lang="es-CL" sz="825" dirty="0">
                <a:solidFill>
                  <a:schemeClr val="bg1"/>
                </a:solidFill>
                <a:latin typeface="Calibri" panose="020F0502020204030204" pitchFamily="34" charset="0"/>
                <a:cs typeface="Calibri" panose="020F0502020204030204" pitchFamily="34" charset="0"/>
              </a:rPr>
              <a:t>6 jul</a:t>
            </a:r>
          </a:p>
          <a:p>
            <a:pPr marL="3572" defTabSz="693212"/>
            <a:r>
              <a:rPr lang="es-CL" sz="825" dirty="0">
                <a:solidFill>
                  <a:schemeClr val="bg1"/>
                </a:solidFill>
                <a:latin typeface="Calibri"/>
              </a:rPr>
              <a:t>Inicio del trabajo de campo</a:t>
            </a:r>
          </a:p>
        </p:txBody>
      </p:sp>
      <p:cxnSp>
        <p:nvCxnSpPr>
          <p:cNvPr id="52" name="Conector recto 51">
            <a:extLst>
              <a:ext uri="{FF2B5EF4-FFF2-40B4-BE49-F238E27FC236}">
                <a16:creationId xmlns:a16="http://schemas.microsoft.com/office/drawing/2014/main" id="{F60A4C27-A24B-4813-875B-AF6218848F8D}"/>
              </a:ext>
            </a:extLst>
          </p:cNvPr>
          <p:cNvCxnSpPr>
            <a:cxnSpLocks/>
          </p:cNvCxnSpPr>
          <p:nvPr/>
        </p:nvCxnSpPr>
        <p:spPr>
          <a:xfrm flipV="1">
            <a:off x="7215419" y="2830638"/>
            <a:ext cx="0" cy="3915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3" name="CuadroTexto 52">
            <a:extLst>
              <a:ext uri="{FF2B5EF4-FFF2-40B4-BE49-F238E27FC236}">
                <a16:creationId xmlns:a16="http://schemas.microsoft.com/office/drawing/2014/main" id="{7FAC3513-6E50-4B19-A594-32F0603B238A}"/>
              </a:ext>
            </a:extLst>
          </p:cNvPr>
          <p:cNvSpPr txBox="1"/>
          <p:nvPr/>
        </p:nvSpPr>
        <p:spPr>
          <a:xfrm>
            <a:off x="6797500" y="2916263"/>
            <a:ext cx="1071444" cy="473206"/>
          </a:xfrm>
          <a:prstGeom prst="rect">
            <a:avLst/>
          </a:prstGeom>
          <a:solidFill>
            <a:schemeClr val="bg2"/>
          </a:solidFill>
          <a:ln>
            <a:solidFill>
              <a:schemeClr val="bg2"/>
            </a:solidFill>
          </a:ln>
        </p:spPr>
        <p:txBody>
          <a:bodyPr wrap="square" rtlCol="0">
            <a:spAutoFit/>
          </a:bodyPr>
          <a:lstStyle/>
          <a:p>
            <a:r>
              <a:rPr lang="es-CL" sz="825" dirty="0">
                <a:solidFill>
                  <a:schemeClr val="bg1"/>
                </a:solidFill>
                <a:latin typeface="Calibri" panose="020F0502020204030204" pitchFamily="34" charset="0"/>
                <a:cs typeface="Calibri" panose="020F0502020204030204" pitchFamily="34" charset="0"/>
              </a:rPr>
              <a:t>14 jul</a:t>
            </a:r>
          </a:p>
          <a:p>
            <a:pPr marL="3572" defTabSz="693212"/>
            <a:r>
              <a:rPr lang="es-CL" sz="825" dirty="0">
                <a:solidFill>
                  <a:schemeClr val="bg1"/>
                </a:solidFill>
                <a:latin typeface="Calibri"/>
              </a:rPr>
              <a:t>Término del trabajo de campo</a:t>
            </a:r>
          </a:p>
        </p:txBody>
      </p:sp>
      <p:cxnSp>
        <p:nvCxnSpPr>
          <p:cNvPr id="54" name="Conector recto 53">
            <a:extLst>
              <a:ext uri="{FF2B5EF4-FFF2-40B4-BE49-F238E27FC236}">
                <a16:creationId xmlns:a16="http://schemas.microsoft.com/office/drawing/2014/main" id="{DEADC9DD-2E59-42BA-BE1E-335A064484E0}"/>
              </a:ext>
            </a:extLst>
          </p:cNvPr>
          <p:cNvCxnSpPr>
            <a:cxnSpLocks/>
          </p:cNvCxnSpPr>
          <p:nvPr/>
        </p:nvCxnSpPr>
        <p:spPr>
          <a:xfrm flipV="1">
            <a:off x="1954282" y="1583776"/>
            <a:ext cx="0" cy="7830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65B2C05B-6936-4619-8EBF-16B847C28B20}"/>
              </a:ext>
            </a:extLst>
          </p:cNvPr>
          <p:cNvSpPr txBox="1"/>
          <p:nvPr/>
        </p:nvSpPr>
        <p:spPr>
          <a:xfrm>
            <a:off x="1870812" y="1327508"/>
            <a:ext cx="1071444" cy="727122"/>
          </a:xfrm>
          <a:prstGeom prst="rect">
            <a:avLst/>
          </a:prstGeom>
          <a:solidFill>
            <a:schemeClr val="bg1"/>
          </a:solidFill>
          <a:ln>
            <a:solidFill>
              <a:schemeClr val="bg2"/>
            </a:solidFill>
          </a:ln>
        </p:spPr>
        <p:txBody>
          <a:bodyPr wrap="square" rtlCol="0">
            <a:spAutoFit/>
          </a:bodyPr>
          <a:lstStyle/>
          <a:p>
            <a:r>
              <a:rPr lang="es-CL" sz="825" dirty="0">
                <a:solidFill>
                  <a:srgbClr val="595959"/>
                </a:solidFill>
                <a:latin typeface="Calibri" panose="020F0502020204030204" pitchFamily="34" charset="0"/>
                <a:cs typeface="Calibri" panose="020F0502020204030204" pitchFamily="34" charset="0"/>
              </a:rPr>
              <a:t>5 jul</a:t>
            </a:r>
          </a:p>
          <a:p>
            <a:r>
              <a:rPr lang="es-CL" sz="825" dirty="0">
                <a:solidFill>
                  <a:srgbClr val="595959"/>
                </a:solidFill>
                <a:latin typeface="Calibri" panose="020F0502020204030204" pitchFamily="34" charset="0"/>
                <a:cs typeface="Calibri" panose="020F0502020204030204" pitchFamily="34" charset="0"/>
              </a:rPr>
              <a:t>Suspenden sesión de la constituyente por falta de medidas sanitarias</a:t>
            </a:r>
          </a:p>
        </p:txBody>
      </p:sp>
      <p:sp>
        <p:nvSpPr>
          <p:cNvPr id="27" name="CuadroTexto 26">
            <a:extLst>
              <a:ext uri="{FF2B5EF4-FFF2-40B4-BE49-F238E27FC236}">
                <a16:creationId xmlns:a16="http://schemas.microsoft.com/office/drawing/2014/main" id="{CA5C6857-4FF9-428C-AFCA-BBD7ACDE266C}"/>
              </a:ext>
            </a:extLst>
          </p:cNvPr>
          <p:cNvSpPr txBox="1"/>
          <p:nvPr/>
        </p:nvSpPr>
        <p:spPr>
          <a:xfrm>
            <a:off x="948998" y="1756161"/>
            <a:ext cx="866897" cy="600164"/>
          </a:xfrm>
          <a:prstGeom prst="rect">
            <a:avLst/>
          </a:prstGeom>
          <a:solidFill>
            <a:schemeClr val="bg1"/>
          </a:solidFill>
          <a:ln>
            <a:solidFill>
              <a:schemeClr val="bg2"/>
            </a:solidFill>
          </a:ln>
        </p:spPr>
        <p:txBody>
          <a:bodyPr wrap="square" rtlCol="0">
            <a:spAutoFit/>
          </a:bodyPr>
          <a:lstStyle/>
          <a:p>
            <a:r>
              <a:rPr lang="es-CL" sz="825" dirty="0">
                <a:solidFill>
                  <a:srgbClr val="595959"/>
                </a:solidFill>
                <a:latin typeface="Calibri" panose="020F0502020204030204" pitchFamily="34" charset="0"/>
                <a:cs typeface="Calibri" panose="020F0502020204030204" pitchFamily="34" charset="0"/>
              </a:rPr>
              <a:t>1 jul</a:t>
            </a:r>
          </a:p>
          <a:p>
            <a:r>
              <a:rPr lang="es-CL" sz="825" dirty="0" err="1">
                <a:solidFill>
                  <a:srgbClr val="595959"/>
                </a:solidFill>
                <a:latin typeface="Calibri" panose="020F0502020204030204" pitchFamily="34" charset="0"/>
                <a:cs typeface="Calibri" panose="020F0502020204030204" pitchFamily="34" charset="0"/>
              </a:rPr>
              <a:t>Imacec</a:t>
            </a:r>
            <a:r>
              <a:rPr lang="es-CL" sz="825" dirty="0">
                <a:solidFill>
                  <a:srgbClr val="595959"/>
                </a:solidFill>
                <a:latin typeface="Calibri" panose="020F0502020204030204" pitchFamily="34" charset="0"/>
                <a:cs typeface="Calibri" panose="020F0502020204030204" pitchFamily="34" charset="0"/>
              </a:rPr>
              <a:t> de mayo crece 18,1% </a:t>
            </a:r>
          </a:p>
        </p:txBody>
      </p:sp>
      <p:cxnSp>
        <p:nvCxnSpPr>
          <p:cNvPr id="56" name="Conector recto 55">
            <a:extLst>
              <a:ext uri="{FF2B5EF4-FFF2-40B4-BE49-F238E27FC236}">
                <a16:creationId xmlns:a16="http://schemas.microsoft.com/office/drawing/2014/main" id="{4009A5B2-A48B-4413-9034-0868D1966526}"/>
              </a:ext>
            </a:extLst>
          </p:cNvPr>
          <p:cNvCxnSpPr>
            <a:cxnSpLocks/>
          </p:cNvCxnSpPr>
          <p:nvPr/>
        </p:nvCxnSpPr>
        <p:spPr>
          <a:xfrm flipV="1">
            <a:off x="5743137" y="1803569"/>
            <a:ext cx="0" cy="54866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467B1898-0DC3-4D77-9DCD-582A10C7D6CE}"/>
              </a:ext>
            </a:extLst>
          </p:cNvPr>
          <p:cNvSpPr txBox="1"/>
          <p:nvPr/>
        </p:nvSpPr>
        <p:spPr>
          <a:xfrm>
            <a:off x="4839949" y="2972620"/>
            <a:ext cx="1304027" cy="600164"/>
          </a:xfrm>
          <a:prstGeom prst="rect">
            <a:avLst/>
          </a:prstGeom>
          <a:solidFill>
            <a:schemeClr val="bg1"/>
          </a:solidFill>
          <a:ln>
            <a:solidFill>
              <a:schemeClr val="bg2"/>
            </a:solidFill>
          </a:ln>
        </p:spPr>
        <p:txBody>
          <a:bodyPr wrap="square" rtlCol="0">
            <a:spAutoFit/>
          </a:bodyPr>
          <a:lstStyle/>
          <a:p>
            <a:r>
              <a:rPr lang="es-CL" sz="825" dirty="0">
                <a:solidFill>
                  <a:srgbClr val="595959"/>
                </a:solidFill>
                <a:latin typeface="Calibri" panose="020F0502020204030204" pitchFamily="34" charset="0"/>
                <a:cs typeface="Calibri" panose="020F0502020204030204" pitchFamily="34" charset="0"/>
              </a:rPr>
              <a:t>11 jul</a:t>
            </a:r>
          </a:p>
          <a:p>
            <a:r>
              <a:rPr lang="es-CL" sz="825" dirty="0">
                <a:solidFill>
                  <a:srgbClr val="595959"/>
                </a:solidFill>
                <a:latin typeface="Calibri" panose="020F0502020204030204" pitchFamily="34" charset="0"/>
                <a:cs typeface="Calibri" panose="020F0502020204030204" pitchFamily="34" charset="0"/>
              </a:rPr>
              <a:t>Chile sitúa su tasa de positividad más baja del año (3,4%)</a:t>
            </a:r>
          </a:p>
        </p:txBody>
      </p:sp>
      <p:sp>
        <p:nvSpPr>
          <p:cNvPr id="59" name="CuadroTexto 58">
            <a:extLst>
              <a:ext uri="{FF2B5EF4-FFF2-40B4-BE49-F238E27FC236}">
                <a16:creationId xmlns:a16="http://schemas.microsoft.com/office/drawing/2014/main" id="{8EF48D08-2E74-448C-A160-1741FC2EA9F9}"/>
              </a:ext>
            </a:extLst>
          </p:cNvPr>
          <p:cNvSpPr txBox="1"/>
          <p:nvPr/>
        </p:nvSpPr>
        <p:spPr>
          <a:xfrm>
            <a:off x="5698455" y="1590437"/>
            <a:ext cx="966181" cy="600164"/>
          </a:xfrm>
          <a:prstGeom prst="rect">
            <a:avLst/>
          </a:prstGeom>
          <a:solidFill>
            <a:schemeClr val="bg1"/>
          </a:solidFill>
          <a:ln>
            <a:solidFill>
              <a:schemeClr val="bg2"/>
            </a:solidFill>
          </a:ln>
        </p:spPr>
        <p:txBody>
          <a:bodyPr wrap="square" rtlCol="0">
            <a:spAutoFit/>
          </a:bodyPr>
          <a:lstStyle/>
          <a:p>
            <a:r>
              <a:rPr lang="es-CL" sz="825" dirty="0">
                <a:solidFill>
                  <a:srgbClr val="595959"/>
                </a:solidFill>
                <a:latin typeface="Calibri" panose="020F0502020204030204" pitchFamily="34" charset="0"/>
                <a:cs typeface="Calibri" panose="020F0502020204030204" pitchFamily="34" charset="0"/>
              </a:rPr>
              <a:t>11 jul</a:t>
            </a:r>
          </a:p>
          <a:p>
            <a:r>
              <a:rPr lang="es-CL" sz="825" dirty="0">
                <a:solidFill>
                  <a:srgbClr val="595959"/>
                </a:solidFill>
                <a:latin typeface="Calibri" panose="020F0502020204030204" pitchFamily="34" charset="0"/>
                <a:cs typeface="Calibri" panose="020F0502020204030204" pitchFamily="34" charset="0"/>
              </a:rPr>
              <a:t>Se produce debate </a:t>
            </a:r>
            <a:r>
              <a:rPr lang="es-CL" sz="825" dirty="0" err="1">
                <a:solidFill>
                  <a:srgbClr val="595959"/>
                </a:solidFill>
                <a:latin typeface="Calibri" panose="020F0502020204030204" pitchFamily="34" charset="0"/>
                <a:cs typeface="Calibri" panose="020F0502020204030204" pitchFamily="34" charset="0"/>
              </a:rPr>
              <a:t>Anatel</a:t>
            </a:r>
            <a:r>
              <a:rPr lang="es-CL" sz="825" dirty="0">
                <a:solidFill>
                  <a:srgbClr val="595959"/>
                </a:solidFill>
                <a:latin typeface="Calibri" panose="020F0502020204030204" pitchFamily="34" charset="0"/>
                <a:cs typeface="Calibri" panose="020F0502020204030204" pitchFamily="34" charset="0"/>
              </a:rPr>
              <a:t> de Apruebo Dignidad</a:t>
            </a:r>
          </a:p>
        </p:txBody>
      </p:sp>
      <p:sp>
        <p:nvSpPr>
          <p:cNvPr id="63" name="CuadroTexto 62">
            <a:extLst>
              <a:ext uri="{FF2B5EF4-FFF2-40B4-BE49-F238E27FC236}">
                <a16:creationId xmlns:a16="http://schemas.microsoft.com/office/drawing/2014/main" id="{15AAA3B6-603D-47E6-A4A2-C55B85D586BF}"/>
              </a:ext>
            </a:extLst>
          </p:cNvPr>
          <p:cNvSpPr txBox="1"/>
          <p:nvPr/>
        </p:nvSpPr>
        <p:spPr>
          <a:xfrm>
            <a:off x="4159874" y="3665770"/>
            <a:ext cx="1304027" cy="727122"/>
          </a:xfrm>
          <a:prstGeom prst="rect">
            <a:avLst/>
          </a:prstGeom>
          <a:solidFill>
            <a:schemeClr val="bg1"/>
          </a:solidFill>
          <a:ln>
            <a:solidFill>
              <a:schemeClr val="bg2"/>
            </a:solidFill>
          </a:ln>
        </p:spPr>
        <p:txBody>
          <a:bodyPr wrap="square" rtlCol="0">
            <a:spAutoFit/>
          </a:bodyPr>
          <a:lstStyle/>
          <a:p>
            <a:r>
              <a:rPr lang="es-CL" sz="825" dirty="0">
                <a:solidFill>
                  <a:srgbClr val="595959"/>
                </a:solidFill>
                <a:latin typeface="Calibri" panose="020F0502020204030204" pitchFamily="34" charset="0"/>
                <a:cs typeface="Calibri" panose="020F0502020204030204" pitchFamily="34" charset="0"/>
              </a:rPr>
              <a:t>10 jul</a:t>
            </a:r>
          </a:p>
          <a:p>
            <a:r>
              <a:rPr lang="es-CL" sz="825" dirty="0">
                <a:solidFill>
                  <a:srgbClr val="595959"/>
                </a:solidFill>
                <a:latin typeface="Calibri" panose="020F0502020204030204" pitchFamily="34" charset="0"/>
                <a:cs typeface="Calibri" panose="020F0502020204030204" pitchFamily="34" charset="0"/>
              </a:rPr>
              <a:t>74% de la población objetivo ha completado su esquema de vacunación</a:t>
            </a:r>
          </a:p>
        </p:txBody>
      </p:sp>
      <p:cxnSp>
        <p:nvCxnSpPr>
          <p:cNvPr id="64" name="Conector recto 63">
            <a:extLst>
              <a:ext uri="{FF2B5EF4-FFF2-40B4-BE49-F238E27FC236}">
                <a16:creationId xmlns:a16="http://schemas.microsoft.com/office/drawing/2014/main" id="{9825EB00-A2F6-49CA-85F2-E9F32BEEB2C7}"/>
              </a:ext>
            </a:extLst>
          </p:cNvPr>
          <p:cNvCxnSpPr>
            <a:cxnSpLocks/>
          </p:cNvCxnSpPr>
          <p:nvPr/>
        </p:nvCxnSpPr>
        <p:spPr>
          <a:xfrm flipV="1">
            <a:off x="3965856" y="1756161"/>
            <a:ext cx="0" cy="59607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5" name="CuadroTexto 64">
            <a:extLst>
              <a:ext uri="{FF2B5EF4-FFF2-40B4-BE49-F238E27FC236}">
                <a16:creationId xmlns:a16="http://schemas.microsoft.com/office/drawing/2014/main" id="{7098CA70-24DB-4A1A-9497-EC2F08135278}"/>
              </a:ext>
            </a:extLst>
          </p:cNvPr>
          <p:cNvSpPr txBox="1"/>
          <p:nvPr/>
        </p:nvSpPr>
        <p:spPr>
          <a:xfrm>
            <a:off x="3163436" y="1497919"/>
            <a:ext cx="1197552" cy="600164"/>
          </a:xfrm>
          <a:prstGeom prst="rect">
            <a:avLst/>
          </a:prstGeom>
          <a:solidFill>
            <a:schemeClr val="bg1"/>
          </a:solidFill>
          <a:ln>
            <a:solidFill>
              <a:schemeClr val="bg2"/>
            </a:solidFill>
          </a:ln>
        </p:spPr>
        <p:txBody>
          <a:bodyPr wrap="square" rtlCol="0">
            <a:spAutoFit/>
          </a:bodyPr>
          <a:lstStyle/>
          <a:p>
            <a:r>
              <a:rPr lang="es-CL" sz="825" dirty="0">
                <a:solidFill>
                  <a:srgbClr val="595959"/>
                </a:solidFill>
                <a:latin typeface="Calibri" panose="020F0502020204030204" pitchFamily="34" charset="0"/>
                <a:cs typeface="Calibri" panose="020F0502020204030204" pitchFamily="34" charset="0"/>
              </a:rPr>
              <a:t>8 jul</a:t>
            </a:r>
          </a:p>
          <a:p>
            <a:r>
              <a:rPr lang="es-CL" sz="825" dirty="0">
                <a:solidFill>
                  <a:srgbClr val="595959"/>
                </a:solidFill>
                <a:latin typeface="Calibri" panose="020F0502020204030204" pitchFamily="34" charset="0"/>
                <a:cs typeface="Calibri" panose="020F0502020204030204" pitchFamily="34" charset="0"/>
              </a:rPr>
              <a:t>Franja alcanza </a:t>
            </a:r>
            <a:r>
              <a:rPr lang="es-CL" sz="825" dirty="0" err="1">
                <a:solidFill>
                  <a:srgbClr val="595959"/>
                </a:solidFill>
                <a:latin typeface="Calibri" panose="020F0502020204030204" pitchFamily="34" charset="0"/>
                <a:cs typeface="Calibri" panose="020F0502020204030204" pitchFamily="34" charset="0"/>
              </a:rPr>
              <a:t>peak</a:t>
            </a:r>
            <a:r>
              <a:rPr lang="es-CL" sz="825" dirty="0">
                <a:solidFill>
                  <a:srgbClr val="595959"/>
                </a:solidFill>
                <a:latin typeface="Calibri" panose="020F0502020204030204" pitchFamily="34" charset="0"/>
                <a:cs typeface="Calibri" panose="020F0502020204030204" pitchFamily="34" charset="0"/>
              </a:rPr>
              <a:t> de 51,1 puntos y aumenta interés entre jóvenes</a:t>
            </a:r>
          </a:p>
        </p:txBody>
      </p:sp>
      <p:pic>
        <p:nvPicPr>
          <p:cNvPr id="3" name="Imagen 2">
            <a:extLst>
              <a:ext uri="{FF2B5EF4-FFF2-40B4-BE49-F238E27FC236}">
                <a16:creationId xmlns:a16="http://schemas.microsoft.com/office/drawing/2014/main" id="{B8C1EDAC-3E67-4568-82B8-276B77CC18E5}"/>
              </a:ext>
            </a:extLst>
          </p:cNvPr>
          <p:cNvPicPr>
            <a:picLocks noChangeAspect="1"/>
          </p:cNvPicPr>
          <p:nvPr/>
        </p:nvPicPr>
        <p:blipFill>
          <a:blip r:embed="rId2"/>
          <a:stretch>
            <a:fillRect/>
          </a:stretch>
        </p:blipFill>
        <p:spPr>
          <a:xfrm>
            <a:off x="2173136" y="3675291"/>
            <a:ext cx="1441304" cy="837515"/>
          </a:xfrm>
          <a:prstGeom prst="rect">
            <a:avLst/>
          </a:prstGeom>
        </p:spPr>
      </p:pic>
      <p:pic>
        <p:nvPicPr>
          <p:cNvPr id="4" name="Imagen 3">
            <a:extLst>
              <a:ext uri="{FF2B5EF4-FFF2-40B4-BE49-F238E27FC236}">
                <a16:creationId xmlns:a16="http://schemas.microsoft.com/office/drawing/2014/main" id="{867CB198-CD30-4896-8E19-AE8306308271}"/>
              </a:ext>
            </a:extLst>
          </p:cNvPr>
          <p:cNvPicPr>
            <a:picLocks noChangeAspect="1"/>
          </p:cNvPicPr>
          <p:nvPr/>
        </p:nvPicPr>
        <p:blipFill>
          <a:blip r:embed="rId3"/>
          <a:stretch>
            <a:fillRect/>
          </a:stretch>
        </p:blipFill>
        <p:spPr>
          <a:xfrm>
            <a:off x="4495469" y="1528400"/>
            <a:ext cx="1175437" cy="782200"/>
          </a:xfrm>
          <a:prstGeom prst="rect">
            <a:avLst/>
          </a:prstGeom>
        </p:spPr>
      </p:pic>
      <p:sp>
        <p:nvSpPr>
          <p:cNvPr id="33" name="object 3"/>
          <p:cNvSpPr/>
          <p:nvPr/>
        </p:nvSpPr>
        <p:spPr>
          <a:xfrm>
            <a:off x="8543925" y="0"/>
            <a:ext cx="600074" cy="121540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33686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5</a:t>
            </a:fld>
            <a:endParaRPr lang="es-CL"/>
          </a:p>
        </p:txBody>
      </p:sp>
      <p:sp>
        <p:nvSpPr>
          <p:cNvPr id="5" name="object 36"/>
          <p:cNvSpPr/>
          <p:nvPr/>
        </p:nvSpPr>
        <p:spPr>
          <a:xfrm>
            <a:off x="8717686" y="0"/>
            <a:ext cx="431902" cy="5147927"/>
          </a:xfrm>
          <a:prstGeom prst="rect">
            <a:avLst/>
          </a:prstGeom>
          <a:blipFill>
            <a:blip r:embed="rId2" cstate="print"/>
            <a:stretch>
              <a:fillRect/>
            </a:stretch>
          </a:blipFill>
        </p:spPr>
        <p:txBody>
          <a:bodyPr wrap="square" lIns="0" tIns="0" rIns="0" bIns="0" rtlCol="0"/>
          <a:lstStyle/>
          <a:p>
            <a:endParaRPr/>
          </a:p>
        </p:txBody>
      </p:sp>
      <p:grpSp>
        <p:nvGrpSpPr>
          <p:cNvPr id="6" name="Grupo 5"/>
          <p:cNvGrpSpPr/>
          <p:nvPr/>
        </p:nvGrpSpPr>
        <p:grpSpPr>
          <a:xfrm>
            <a:off x="8853707" y="243985"/>
            <a:ext cx="159861" cy="194193"/>
            <a:chOff x="9330521" y="355163"/>
            <a:chExt cx="159861" cy="194193"/>
          </a:xfrm>
        </p:grpSpPr>
        <p:sp>
          <p:nvSpPr>
            <p:cNvPr id="7" name="object 37"/>
            <p:cNvSpPr/>
            <p:nvPr/>
          </p:nvSpPr>
          <p:spPr>
            <a:xfrm>
              <a:off x="9330521" y="355163"/>
              <a:ext cx="159861" cy="90000"/>
            </a:xfrm>
            <a:prstGeom prst="rect">
              <a:avLst/>
            </a:prstGeom>
            <a:blipFill>
              <a:blip r:embed="rId3" cstate="print"/>
              <a:stretch>
                <a:fillRect/>
              </a:stretch>
            </a:blipFill>
          </p:spPr>
          <p:txBody>
            <a:bodyPr wrap="square" lIns="0" tIns="0" rIns="0" bIns="0" rtlCol="0"/>
            <a:lstStyle/>
            <a:p>
              <a:endParaRPr/>
            </a:p>
          </p:txBody>
        </p:sp>
        <p:sp>
          <p:nvSpPr>
            <p:cNvPr id="8" name="object 38"/>
            <p:cNvSpPr/>
            <p:nvPr/>
          </p:nvSpPr>
          <p:spPr>
            <a:xfrm>
              <a:off x="9338751" y="459356"/>
              <a:ext cx="150365" cy="90000"/>
            </a:xfrm>
            <a:prstGeom prst="rect">
              <a:avLst/>
            </a:prstGeom>
            <a:blipFill>
              <a:blip r:embed="rId4" cstate="print"/>
              <a:stretch>
                <a:fillRect/>
              </a:stretch>
            </a:blipFill>
          </p:spPr>
          <p:txBody>
            <a:bodyPr wrap="square" lIns="0" tIns="0" rIns="0" bIns="0" rtlCol="0"/>
            <a:lstStyle/>
            <a:p>
              <a:endParaRPr/>
            </a:p>
          </p:txBody>
        </p:sp>
      </p:grpSp>
      <p:sp>
        <p:nvSpPr>
          <p:cNvPr id="9" name="CuadroTexto 8"/>
          <p:cNvSpPr txBox="1"/>
          <p:nvPr/>
        </p:nvSpPr>
        <p:spPr>
          <a:xfrm>
            <a:off x="1474339" y="1263735"/>
            <a:ext cx="5719836" cy="830997"/>
          </a:xfrm>
          <a:prstGeom prst="rect">
            <a:avLst/>
          </a:prstGeom>
          <a:noFill/>
        </p:spPr>
        <p:txBody>
          <a:bodyPr wrap="none" rtlCol="0">
            <a:spAutoFit/>
          </a:bodyPr>
          <a:lstStyle/>
          <a:p>
            <a:pPr algn="ctr"/>
            <a:r>
              <a:rPr lang="es-CL" sz="2400" dirty="0" smtClean="0">
                <a:solidFill>
                  <a:schemeClr val="tx1">
                    <a:lumMod val="75000"/>
                    <a:lumOff val="25000"/>
                  </a:schemeClr>
                </a:solidFill>
                <a:latin typeface="DM Sans" pitchFamily="2" charset="0"/>
              </a:rPr>
              <a:t>I. </a:t>
            </a:r>
            <a:br>
              <a:rPr lang="es-CL" sz="2400" dirty="0" smtClean="0">
                <a:solidFill>
                  <a:schemeClr val="tx1">
                    <a:lumMod val="75000"/>
                    <a:lumOff val="25000"/>
                  </a:schemeClr>
                </a:solidFill>
                <a:latin typeface="DM Sans" pitchFamily="2" charset="0"/>
              </a:rPr>
            </a:br>
            <a:r>
              <a:rPr lang="es-CL" sz="2400" dirty="0" smtClean="0">
                <a:solidFill>
                  <a:schemeClr val="tx1">
                    <a:lumMod val="75000"/>
                    <a:lumOff val="25000"/>
                  </a:schemeClr>
                </a:solidFill>
                <a:latin typeface="DM Sans" pitchFamily="2" charset="0"/>
              </a:rPr>
              <a:t>VISIONADO DE LA </a:t>
            </a:r>
            <a:r>
              <a:rPr lang="es-CL" sz="2400" dirty="0" smtClean="0">
                <a:solidFill>
                  <a:srgbClr val="FF4400"/>
                </a:solidFill>
                <a:latin typeface="DM Sans" pitchFamily="2" charset="0"/>
              </a:rPr>
              <a:t>FRANJA ELECTORAL</a:t>
            </a:r>
            <a:endParaRPr lang="es-CL" sz="2400" dirty="0">
              <a:solidFill>
                <a:srgbClr val="FF4400"/>
              </a:solidFill>
              <a:latin typeface="DM Sans" pitchFamily="2" charset="0"/>
            </a:endParaRPr>
          </a:p>
        </p:txBody>
      </p:sp>
      <p:sp>
        <p:nvSpPr>
          <p:cNvPr id="10" name="CuadroTexto 9"/>
          <p:cNvSpPr txBox="1"/>
          <p:nvPr/>
        </p:nvSpPr>
        <p:spPr>
          <a:xfrm>
            <a:off x="1923899" y="2375914"/>
            <a:ext cx="4820716" cy="1815882"/>
          </a:xfrm>
          <a:prstGeom prst="rect">
            <a:avLst/>
          </a:prstGeom>
          <a:noFill/>
        </p:spPr>
        <p:txBody>
          <a:bodyPr wrap="square" rtlCol="0">
            <a:spAutoFit/>
          </a:bodyPr>
          <a:lstStyle/>
          <a:p>
            <a:pPr algn="ctr"/>
            <a:r>
              <a:rPr lang="es-CL" dirty="0" smtClean="0">
                <a:solidFill>
                  <a:schemeClr val="tx1">
                    <a:lumMod val="75000"/>
                    <a:lumOff val="25000"/>
                  </a:schemeClr>
                </a:solidFill>
              </a:rPr>
              <a:t>Quienes declaran haber visto la franja electoral son un 72% de la muestra. La cifra es significativamente más alta entre televidentes del sur del país, donde llega a 81%. Es también mayor en segmentos altos y medios (ABC1 y C2).</a:t>
            </a:r>
          </a:p>
          <a:p>
            <a:pPr algn="ctr"/>
            <a:endParaRPr lang="es-CL" dirty="0">
              <a:solidFill>
                <a:schemeClr val="tx1">
                  <a:lumMod val="75000"/>
                  <a:lumOff val="25000"/>
                </a:schemeClr>
              </a:solidFill>
            </a:endParaRPr>
          </a:p>
          <a:p>
            <a:pPr algn="ctr"/>
            <a:r>
              <a:rPr lang="es-CL" dirty="0" smtClean="0">
                <a:solidFill>
                  <a:schemeClr val="tx1">
                    <a:lumMod val="75000"/>
                    <a:lumOff val="25000"/>
                  </a:schemeClr>
                </a:solidFill>
              </a:rPr>
              <a:t>Los jóvenes (18 a 29) declaran en mayor medida haberla sintonizado </a:t>
            </a:r>
            <a:r>
              <a:rPr lang="es-CL" u="sng" dirty="0" smtClean="0">
                <a:solidFill>
                  <a:schemeClr val="tx1">
                    <a:lumMod val="75000"/>
                    <a:lumOff val="25000"/>
                  </a:schemeClr>
                </a:solidFill>
              </a:rPr>
              <a:t>especialmente</a:t>
            </a:r>
            <a:r>
              <a:rPr lang="es-CL" dirty="0" smtClean="0">
                <a:solidFill>
                  <a:schemeClr val="tx1">
                    <a:lumMod val="75000"/>
                    <a:lumOff val="25000"/>
                  </a:schemeClr>
                </a:solidFill>
              </a:rPr>
              <a:t> para verla. El desinterés por la franja es más alto en personas de más de 50 años.</a:t>
            </a:r>
            <a:endParaRPr lang="es-CL" dirty="0">
              <a:solidFill>
                <a:schemeClr val="tx1">
                  <a:lumMod val="75000"/>
                  <a:lumOff val="25000"/>
                </a:schemeClr>
              </a:solidFill>
            </a:endParaRPr>
          </a:p>
        </p:txBody>
      </p:sp>
    </p:spTree>
    <p:extLst>
      <p:ext uri="{BB962C8B-B14F-4D97-AF65-F5344CB8AC3E}">
        <p14:creationId xmlns:p14="http://schemas.microsoft.com/office/powerpoint/2010/main" val="677287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6</a:t>
            </a:fld>
            <a:endParaRPr lang="es-CL"/>
          </a:p>
        </p:txBody>
      </p:sp>
      <p:graphicFrame>
        <p:nvGraphicFramePr>
          <p:cNvPr id="7" name="Gráfico 6"/>
          <p:cNvGraphicFramePr/>
          <p:nvPr>
            <p:extLst>
              <p:ext uri="{D42A27DB-BD31-4B8C-83A1-F6EECF244321}">
                <p14:modId xmlns:p14="http://schemas.microsoft.com/office/powerpoint/2010/main" val="2356643381"/>
              </p:ext>
            </p:extLst>
          </p:nvPr>
        </p:nvGraphicFramePr>
        <p:xfrm>
          <a:off x="251361" y="1212072"/>
          <a:ext cx="4219575" cy="281305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586340" y="418218"/>
            <a:ext cx="4572000" cy="738664"/>
          </a:xfrm>
          <a:prstGeom prst="rect">
            <a:avLst/>
          </a:prstGeom>
        </p:spPr>
        <p:txBody>
          <a:bodyPr>
            <a:spAutoFit/>
          </a:bodyPr>
          <a:lstStyle/>
          <a:p>
            <a:r>
              <a:rPr lang="es-CL" dirty="0">
                <a:solidFill>
                  <a:schemeClr val="tx1">
                    <a:lumMod val="75000"/>
                    <a:lumOff val="25000"/>
                  </a:schemeClr>
                </a:solidFill>
                <a:latin typeface="DM Sans" pitchFamily="2" charset="0"/>
              </a:rPr>
              <a:t>¿Usted ha visto o vio la franja electoral sobre las primarias </a:t>
            </a:r>
            <a:r>
              <a:rPr lang="es-CL" dirty="0" smtClean="0">
                <a:solidFill>
                  <a:schemeClr val="tx1">
                    <a:lumMod val="75000"/>
                    <a:lumOff val="25000"/>
                  </a:schemeClr>
                </a:solidFill>
                <a:latin typeface="DM Sans" pitchFamily="2" charset="0"/>
              </a:rPr>
              <a:t>presidenciales, </a:t>
            </a:r>
            <a:r>
              <a:rPr lang="es-CL" dirty="0">
                <a:solidFill>
                  <a:schemeClr val="tx1">
                    <a:lumMod val="75000"/>
                    <a:lumOff val="25000"/>
                  </a:schemeClr>
                </a:solidFill>
                <a:latin typeface="DM Sans" pitchFamily="2" charset="0"/>
              </a:rPr>
              <a:t>que transmitieron los canales de televisión abierta?</a:t>
            </a:r>
          </a:p>
        </p:txBody>
      </p:sp>
      <p:sp>
        <p:nvSpPr>
          <p:cNvPr id="10" name="CuadroTexto 9"/>
          <p:cNvSpPr txBox="1"/>
          <p:nvPr/>
        </p:nvSpPr>
        <p:spPr>
          <a:xfrm>
            <a:off x="2006724" y="4025122"/>
            <a:ext cx="708848" cy="246221"/>
          </a:xfrm>
          <a:prstGeom prst="rect">
            <a:avLst/>
          </a:prstGeom>
          <a:noFill/>
        </p:spPr>
        <p:txBody>
          <a:bodyPr wrap="none" rtlCol="0">
            <a:spAutoFit/>
          </a:bodyPr>
          <a:lstStyle/>
          <a:p>
            <a:pPr algn="ctr"/>
            <a:r>
              <a:rPr lang="es-CL" sz="1000" dirty="0" smtClean="0">
                <a:solidFill>
                  <a:schemeClr val="bg2">
                    <a:lumMod val="75000"/>
                  </a:schemeClr>
                </a:solidFill>
                <a:latin typeface="DM Sans" pitchFamily="2" charset="0"/>
              </a:rPr>
              <a:t>n = 1.300</a:t>
            </a:r>
            <a:endParaRPr lang="es-CL" sz="1000" dirty="0">
              <a:solidFill>
                <a:schemeClr val="bg2">
                  <a:lumMod val="75000"/>
                </a:schemeClr>
              </a:solidFill>
              <a:latin typeface="DM Sans" pitchFamily="2" charset="0"/>
            </a:endParaRPr>
          </a:p>
        </p:txBody>
      </p:sp>
      <p:graphicFrame>
        <p:nvGraphicFramePr>
          <p:cNvPr id="16" name="Gráfico 15"/>
          <p:cNvGraphicFramePr/>
          <p:nvPr>
            <p:extLst>
              <p:ext uri="{D42A27DB-BD31-4B8C-83A1-F6EECF244321}">
                <p14:modId xmlns:p14="http://schemas.microsoft.com/office/powerpoint/2010/main" val="436898693"/>
              </p:ext>
            </p:extLst>
          </p:nvPr>
        </p:nvGraphicFramePr>
        <p:xfrm>
          <a:off x="5478999" y="985692"/>
          <a:ext cx="2869407" cy="3368223"/>
        </p:xfrm>
        <a:graphic>
          <a:graphicData uri="http://schemas.openxmlformats.org/drawingml/2006/chart">
            <c:chart xmlns:c="http://schemas.openxmlformats.org/drawingml/2006/chart" xmlns:r="http://schemas.openxmlformats.org/officeDocument/2006/relationships" r:id="rId3"/>
          </a:graphicData>
        </a:graphic>
      </p:graphicFrame>
      <p:sp>
        <p:nvSpPr>
          <p:cNvPr id="8" name="object 3"/>
          <p:cNvSpPr/>
          <p:nvPr/>
        </p:nvSpPr>
        <p:spPr>
          <a:xfrm>
            <a:off x="8543925" y="0"/>
            <a:ext cx="600074" cy="1215403"/>
          </a:xfrm>
          <a:prstGeom prst="rect">
            <a:avLst/>
          </a:prstGeom>
          <a:blipFill>
            <a:blip r:embed="rId4" cstate="print"/>
            <a:stretch>
              <a:fillRect/>
            </a:stretch>
          </a:blipFill>
        </p:spPr>
        <p:txBody>
          <a:bodyPr wrap="square" lIns="0" tIns="0" rIns="0" bIns="0" rtlCol="0"/>
          <a:lstStyle/>
          <a:p>
            <a:endParaRPr/>
          </a:p>
        </p:txBody>
      </p:sp>
      <p:sp>
        <p:nvSpPr>
          <p:cNvPr id="11" name="CuadroTexto 10"/>
          <p:cNvSpPr txBox="1"/>
          <p:nvPr/>
        </p:nvSpPr>
        <p:spPr>
          <a:xfrm>
            <a:off x="406080" y="4736906"/>
            <a:ext cx="1051245" cy="215444"/>
          </a:xfrm>
          <a:prstGeom prst="rect">
            <a:avLst/>
          </a:prstGeom>
          <a:noFill/>
        </p:spPr>
        <p:txBody>
          <a:bodyPr wrap="square" rtlCol="0">
            <a:spAutoFit/>
          </a:bodyPr>
          <a:lstStyle/>
          <a:p>
            <a:pPr algn="ctr"/>
            <a:r>
              <a:rPr lang="es-CL" sz="800" dirty="0" smtClean="0">
                <a:solidFill>
                  <a:schemeClr val="bg2">
                    <a:lumMod val="75000"/>
                  </a:schemeClr>
                </a:solidFill>
                <a:latin typeface="DM Sans" pitchFamily="2" charset="0"/>
              </a:rPr>
              <a:t>Fuente: IPSOS</a:t>
            </a:r>
            <a:endParaRPr lang="es-CL" sz="800" dirty="0">
              <a:solidFill>
                <a:schemeClr val="bg2">
                  <a:lumMod val="75000"/>
                </a:schemeClr>
              </a:solidFill>
              <a:latin typeface="DM Sans" pitchFamily="2" charset="0"/>
            </a:endParaRPr>
          </a:p>
        </p:txBody>
      </p:sp>
      <p:sp>
        <p:nvSpPr>
          <p:cNvPr id="12" name="CuadroTexto 11"/>
          <p:cNvSpPr txBox="1"/>
          <p:nvPr/>
        </p:nvSpPr>
        <p:spPr>
          <a:xfrm>
            <a:off x="6332453" y="724082"/>
            <a:ext cx="1162498" cy="261610"/>
          </a:xfrm>
          <a:prstGeom prst="rect">
            <a:avLst/>
          </a:prstGeom>
          <a:noFill/>
        </p:spPr>
        <p:txBody>
          <a:bodyPr wrap="none" rtlCol="0">
            <a:spAutoFit/>
          </a:bodyPr>
          <a:lstStyle/>
          <a:p>
            <a:r>
              <a:rPr lang="es-CL" sz="1100" dirty="0" smtClean="0">
                <a:solidFill>
                  <a:srgbClr val="5B008F"/>
                </a:solidFill>
                <a:latin typeface="DM Sans" pitchFamily="2" charset="0"/>
              </a:rPr>
              <a:t>Por segmentos</a:t>
            </a:r>
            <a:endParaRPr lang="es-CL" dirty="0">
              <a:solidFill>
                <a:srgbClr val="5B008F"/>
              </a:solidFill>
              <a:latin typeface="DM Sans" pitchFamily="2" charset="0"/>
            </a:endParaRPr>
          </a:p>
        </p:txBody>
      </p:sp>
    </p:spTree>
    <p:extLst>
      <p:ext uri="{BB962C8B-B14F-4D97-AF65-F5344CB8AC3E}">
        <p14:creationId xmlns:p14="http://schemas.microsoft.com/office/powerpoint/2010/main" val="45996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7</a:t>
            </a:fld>
            <a:endParaRPr lang="es-CL"/>
          </a:p>
        </p:txBody>
      </p:sp>
      <p:sp>
        <p:nvSpPr>
          <p:cNvPr id="2" name="Rectángulo 1"/>
          <p:cNvSpPr/>
          <p:nvPr/>
        </p:nvSpPr>
        <p:spPr>
          <a:xfrm>
            <a:off x="828570" y="748334"/>
            <a:ext cx="3802644" cy="492443"/>
          </a:xfrm>
          <a:prstGeom prst="rect">
            <a:avLst/>
          </a:prstGeom>
        </p:spPr>
        <p:txBody>
          <a:bodyPr wrap="none">
            <a:spAutoFit/>
          </a:bodyPr>
          <a:lstStyle/>
          <a:p>
            <a:r>
              <a:rPr lang="es-CL" dirty="0">
                <a:solidFill>
                  <a:schemeClr val="tx1">
                    <a:lumMod val="75000"/>
                    <a:lumOff val="25000"/>
                  </a:schemeClr>
                </a:solidFill>
                <a:latin typeface="DM Sans" pitchFamily="2" charset="0"/>
              </a:rPr>
              <a:t>¿Por qué razón vio usted la franja electoral</a:t>
            </a:r>
            <a:r>
              <a:rPr lang="es-CL" dirty="0" smtClean="0">
                <a:solidFill>
                  <a:schemeClr val="tx1">
                    <a:lumMod val="75000"/>
                    <a:lumOff val="25000"/>
                  </a:schemeClr>
                </a:solidFill>
                <a:latin typeface="DM Sans" pitchFamily="2" charset="0"/>
              </a:rPr>
              <a:t>?</a:t>
            </a:r>
          </a:p>
          <a:p>
            <a:r>
              <a:rPr lang="es-CL" sz="1100" dirty="0" smtClean="0">
                <a:solidFill>
                  <a:srgbClr val="5B008F"/>
                </a:solidFill>
                <a:latin typeface="DM Sans" pitchFamily="2" charset="0"/>
              </a:rPr>
              <a:t>Sólo quienes dicen haberla visto</a:t>
            </a:r>
            <a:endParaRPr lang="es-CL" sz="1100" dirty="0">
              <a:solidFill>
                <a:srgbClr val="5B008F"/>
              </a:solidFill>
              <a:latin typeface="DM Sans" pitchFamily="2" charset="0"/>
            </a:endParaRPr>
          </a:p>
        </p:txBody>
      </p:sp>
      <p:graphicFrame>
        <p:nvGraphicFramePr>
          <p:cNvPr id="6" name="Gráfico 5"/>
          <p:cNvGraphicFramePr/>
          <p:nvPr>
            <p:extLst>
              <p:ext uri="{D42A27DB-BD31-4B8C-83A1-F6EECF244321}">
                <p14:modId xmlns:p14="http://schemas.microsoft.com/office/powerpoint/2010/main" val="2860508776"/>
              </p:ext>
            </p:extLst>
          </p:nvPr>
        </p:nvGraphicFramePr>
        <p:xfrm>
          <a:off x="353774" y="1271554"/>
          <a:ext cx="4752236" cy="2971261"/>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2286600" y="4056488"/>
            <a:ext cx="631904" cy="246221"/>
          </a:xfrm>
          <a:prstGeom prst="rect">
            <a:avLst/>
          </a:prstGeom>
          <a:noFill/>
        </p:spPr>
        <p:txBody>
          <a:bodyPr wrap="none" rtlCol="0">
            <a:spAutoFit/>
          </a:bodyPr>
          <a:lstStyle/>
          <a:p>
            <a:pPr algn="ctr"/>
            <a:r>
              <a:rPr lang="es-CL" sz="1000" dirty="0" smtClean="0">
                <a:solidFill>
                  <a:schemeClr val="bg2">
                    <a:lumMod val="75000"/>
                  </a:schemeClr>
                </a:solidFill>
                <a:latin typeface="DM Sans" pitchFamily="2" charset="0"/>
              </a:rPr>
              <a:t>n = 965</a:t>
            </a:r>
            <a:endParaRPr lang="es-CL" sz="1000" dirty="0">
              <a:solidFill>
                <a:schemeClr val="bg2">
                  <a:lumMod val="75000"/>
                </a:schemeClr>
              </a:solidFill>
              <a:latin typeface="DM Sans" pitchFamily="2" charset="0"/>
            </a:endParaRPr>
          </a:p>
        </p:txBody>
      </p:sp>
      <p:graphicFrame>
        <p:nvGraphicFramePr>
          <p:cNvPr id="9" name="Gráfico 8"/>
          <p:cNvGraphicFramePr/>
          <p:nvPr>
            <p:extLst>
              <p:ext uri="{D42A27DB-BD31-4B8C-83A1-F6EECF244321}">
                <p14:modId xmlns:p14="http://schemas.microsoft.com/office/powerpoint/2010/main" val="539562235"/>
              </p:ext>
            </p:extLst>
          </p:nvPr>
        </p:nvGraphicFramePr>
        <p:xfrm>
          <a:off x="5593020" y="1073072"/>
          <a:ext cx="2869407" cy="3368223"/>
        </p:xfrm>
        <a:graphic>
          <a:graphicData uri="http://schemas.openxmlformats.org/drawingml/2006/chart">
            <c:chart xmlns:c="http://schemas.openxmlformats.org/drawingml/2006/chart" xmlns:r="http://schemas.openxmlformats.org/officeDocument/2006/relationships" r:id="rId3"/>
          </a:graphicData>
        </a:graphic>
      </p:graphicFrame>
      <p:sp>
        <p:nvSpPr>
          <p:cNvPr id="10" name="object 3"/>
          <p:cNvSpPr/>
          <p:nvPr/>
        </p:nvSpPr>
        <p:spPr>
          <a:xfrm>
            <a:off x="8543925" y="0"/>
            <a:ext cx="600074" cy="1215403"/>
          </a:xfrm>
          <a:prstGeom prst="rect">
            <a:avLst/>
          </a:prstGeom>
          <a:blipFill>
            <a:blip r:embed="rId4" cstate="print"/>
            <a:stretch>
              <a:fillRect/>
            </a:stretch>
          </a:blipFill>
        </p:spPr>
        <p:txBody>
          <a:bodyPr wrap="square" lIns="0" tIns="0" rIns="0" bIns="0" rtlCol="0"/>
          <a:lstStyle/>
          <a:p>
            <a:endParaRPr/>
          </a:p>
        </p:txBody>
      </p:sp>
      <p:sp>
        <p:nvSpPr>
          <p:cNvPr id="11" name="CuadroTexto 10"/>
          <p:cNvSpPr txBox="1"/>
          <p:nvPr/>
        </p:nvSpPr>
        <p:spPr>
          <a:xfrm>
            <a:off x="5980403" y="594445"/>
            <a:ext cx="2563522" cy="492443"/>
          </a:xfrm>
          <a:prstGeom prst="rect">
            <a:avLst/>
          </a:prstGeom>
          <a:noFill/>
        </p:spPr>
        <p:txBody>
          <a:bodyPr wrap="none" rtlCol="0">
            <a:spAutoFit/>
          </a:bodyPr>
          <a:lstStyle/>
          <a:p>
            <a:r>
              <a:rPr lang="es-CL" dirty="0" smtClean="0">
                <a:solidFill>
                  <a:schemeClr val="tx1">
                    <a:lumMod val="75000"/>
                    <a:lumOff val="25000"/>
                  </a:schemeClr>
                </a:solidFill>
                <a:latin typeface="DM Sans" pitchFamily="2" charset="0"/>
              </a:rPr>
              <a:t>La sintonicé especialmente…</a:t>
            </a:r>
          </a:p>
          <a:p>
            <a:r>
              <a:rPr lang="es-CL" sz="1100" dirty="0" smtClean="0">
                <a:solidFill>
                  <a:srgbClr val="5B008F"/>
                </a:solidFill>
                <a:latin typeface="DM Sans" pitchFamily="2" charset="0"/>
              </a:rPr>
              <a:t>Por tramos de edad</a:t>
            </a:r>
            <a:endParaRPr lang="es-CL" dirty="0">
              <a:solidFill>
                <a:srgbClr val="5B008F"/>
              </a:solidFill>
              <a:latin typeface="DM Sans" pitchFamily="2" charset="0"/>
            </a:endParaRPr>
          </a:p>
        </p:txBody>
      </p:sp>
      <p:sp>
        <p:nvSpPr>
          <p:cNvPr id="14" name="CuadroTexto 13"/>
          <p:cNvSpPr txBox="1"/>
          <p:nvPr/>
        </p:nvSpPr>
        <p:spPr>
          <a:xfrm>
            <a:off x="406080" y="4736906"/>
            <a:ext cx="1051245" cy="215444"/>
          </a:xfrm>
          <a:prstGeom prst="rect">
            <a:avLst/>
          </a:prstGeom>
          <a:noFill/>
        </p:spPr>
        <p:txBody>
          <a:bodyPr wrap="square" rtlCol="0">
            <a:spAutoFit/>
          </a:bodyPr>
          <a:lstStyle/>
          <a:p>
            <a:pPr algn="ctr"/>
            <a:r>
              <a:rPr lang="es-CL" sz="800" dirty="0" smtClean="0">
                <a:solidFill>
                  <a:schemeClr val="bg2">
                    <a:lumMod val="75000"/>
                  </a:schemeClr>
                </a:solidFill>
                <a:latin typeface="DM Sans" pitchFamily="2" charset="0"/>
              </a:rPr>
              <a:t>Fuente: IPSOS</a:t>
            </a:r>
            <a:endParaRPr lang="es-CL" sz="800" dirty="0">
              <a:solidFill>
                <a:schemeClr val="bg2">
                  <a:lumMod val="75000"/>
                </a:schemeClr>
              </a:solidFill>
              <a:latin typeface="DM Sans" pitchFamily="2" charset="0"/>
            </a:endParaRPr>
          </a:p>
        </p:txBody>
      </p:sp>
    </p:spTree>
    <p:extLst>
      <p:ext uri="{BB962C8B-B14F-4D97-AF65-F5344CB8AC3E}">
        <p14:creationId xmlns:p14="http://schemas.microsoft.com/office/powerpoint/2010/main" val="604541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8</a:t>
            </a:fld>
            <a:endParaRPr lang="es-CL"/>
          </a:p>
        </p:txBody>
      </p:sp>
      <p:sp>
        <p:nvSpPr>
          <p:cNvPr id="2" name="Rectángulo 1"/>
          <p:cNvSpPr/>
          <p:nvPr/>
        </p:nvSpPr>
        <p:spPr>
          <a:xfrm>
            <a:off x="2919004" y="1227408"/>
            <a:ext cx="2541080" cy="492443"/>
          </a:xfrm>
          <a:prstGeom prst="rect">
            <a:avLst/>
          </a:prstGeom>
        </p:spPr>
        <p:txBody>
          <a:bodyPr wrap="none">
            <a:spAutoFit/>
          </a:bodyPr>
          <a:lstStyle/>
          <a:p>
            <a:r>
              <a:rPr lang="es-ES" dirty="0">
                <a:solidFill>
                  <a:schemeClr val="tx1">
                    <a:lumMod val="85000"/>
                    <a:lumOff val="15000"/>
                  </a:schemeClr>
                </a:solidFill>
                <a:latin typeface="DM Sans" pitchFamily="2" charset="0"/>
              </a:rPr>
              <a:t>Usted vio la franja electoral</a:t>
            </a:r>
            <a:r>
              <a:rPr lang="es-ES" dirty="0" smtClean="0">
                <a:solidFill>
                  <a:schemeClr val="tx1">
                    <a:lumMod val="85000"/>
                    <a:lumOff val="15000"/>
                  </a:schemeClr>
                </a:solidFill>
                <a:latin typeface="DM Sans" pitchFamily="2" charset="0"/>
              </a:rPr>
              <a:t>…</a:t>
            </a:r>
          </a:p>
          <a:p>
            <a:r>
              <a:rPr lang="es-CL" sz="1100" dirty="0">
                <a:solidFill>
                  <a:srgbClr val="5B008F"/>
                </a:solidFill>
                <a:latin typeface="DM Sans" pitchFamily="2" charset="0"/>
              </a:rPr>
              <a:t>Sólo quienes dicen haberla </a:t>
            </a:r>
            <a:r>
              <a:rPr lang="es-CL" sz="1100" dirty="0" smtClean="0">
                <a:solidFill>
                  <a:srgbClr val="5B008F"/>
                </a:solidFill>
                <a:latin typeface="DM Sans" pitchFamily="2" charset="0"/>
              </a:rPr>
              <a:t>visto</a:t>
            </a:r>
            <a:r>
              <a:rPr lang="es-ES" sz="1100" dirty="0" smtClean="0">
                <a:solidFill>
                  <a:schemeClr val="tx1">
                    <a:lumMod val="85000"/>
                    <a:lumOff val="15000"/>
                  </a:schemeClr>
                </a:solidFill>
                <a:latin typeface="DM Sans" pitchFamily="2" charset="0"/>
              </a:rPr>
              <a:t> </a:t>
            </a:r>
            <a:endParaRPr lang="es-CL" sz="1100" dirty="0">
              <a:solidFill>
                <a:schemeClr val="tx1">
                  <a:lumMod val="85000"/>
                  <a:lumOff val="15000"/>
                </a:schemeClr>
              </a:solidFill>
              <a:latin typeface="DM Sans" pitchFamily="2" charset="0"/>
            </a:endParaRPr>
          </a:p>
        </p:txBody>
      </p:sp>
      <p:sp>
        <p:nvSpPr>
          <p:cNvPr id="3" name="CuadroTexto 2"/>
          <p:cNvSpPr txBox="1"/>
          <p:nvPr/>
        </p:nvSpPr>
        <p:spPr>
          <a:xfrm>
            <a:off x="3010299" y="3162208"/>
            <a:ext cx="1370888" cy="307777"/>
          </a:xfrm>
          <a:prstGeom prst="rect">
            <a:avLst/>
          </a:prstGeom>
          <a:noFill/>
        </p:spPr>
        <p:txBody>
          <a:bodyPr wrap="none" rtlCol="0">
            <a:spAutoFit/>
          </a:bodyPr>
          <a:lstStyle/>
          <a:p>
            <a:r>
              <a:rPr lang="es-CL" dirty="0" smtClean="0">
                <a:latin typeface="DM Sans" pitchFamily="2" charset="0"/>
              </a:rPr>
              <a:t>Todos los días</a:t>
            </a:r>
            <a:endParaRPr lang="es-CL" dirty="0">
              <a:latin typeface="DM Sans" pitchFamily="2" charset="0"/>
            </a:endParaRPr>
          </a:p>
        </p:txBody>
      </p:sp>
      <p:sp>
        <p:nvSpPr>
          <p:cNvPr id="5" name="CuadroTexto 4"/>
          <p:cNvSpPr txBox="1"/>
          <p:nvPr/>
        </p:nvSpPr>
        <p:spPr>
          <a:xfrm>
            <a:off x="3010299" y="2017450"/>
            <a:ext cx="1527982" cy="369332"/>
          </a:xfrm>
          <a:prstGeom prst="rect">
            <a:avLst/>
          </a:prstGeom>
          <a:noFill/>
        </p:spPr>
        <p:txBody>
          <a:bodyPr wrap="none" rtlCol="0">
            <a:spAutoFit/>
          </a:bodyPr>
          <a:lstStyle/>
          <a:p>
            <a:r>
              <a:rPr lang="es-CL" sz="1800" dirty="0" smtClean="0">
                <a:latin typeface="DM Sans" pitchFamily="2" charset="0"/>
              </a:rPr>
              <a:t>Algunos días</a:t>
            </a:r>
            <a:endParaRPr lang="es-CL" sz="1800" dirty="0">
              <a:latin typeface="DM Sans" pitchFamily="2" charset="0"/>
            </a:endParaRPr>
          </a:p>
        </p:txBody>
      </p:sp>
      <p:sp>
        <p:nvSpPr>
          <p:cNvPr id="6" name="CuadroTexto 5"/>
          <p:cNvSpPr txBox="1"/>
          <p:nvPr/>
        </p:nvSpPr>
        <p:spPr>
          <a:xfrm>
            <a:off x="3010299" y="2634578"/>
            <a:ext cx="1220206" cy="338554"/>
          </a:xfrm>
          <a:prstGeom prst="rect">
            <a:avLst/>
          </a:prstGeom>
          <a:noFill/>
        </p:spPr>
        <p:txBody>
          <a:bodyPr wrap="none" rtlCol="0">
            <a:spAutoFit/>
          </a:bodyPr>
          <a:lstStyle/>
          <a:p>
            <a:r>
              <a:rPr lang="es-CL" sz="1600" dirty="0" smtClean="0">
                <a:latin typeface="DM Sans" pitchFamily="2" charset="0"/>
              </a:rPr>
              <a:t>Un solo día</a:t>
            </a:r>
            <a:endParaRPr lang="es-CL" sz="1600" dirty="0">
              <a:latin typeface="DM Sans" pitchFamily="2" charset="0"/>
            </a:endParaRPr>
          </a:p>
        </p:txBody>
      </p:sp>
      <p:sp>
        <p:nvSpPr>
          <p:cNvPr id="7" name="CuadroTexto 6"/>
          <p:cNvSpPr txBox="1"/>
          <p:nvPr/>
        </p:nvSpPr>
        <p:spPr>
          <a:xfrm>
            <a:off x="4907792" y="3109090"/>
            <a:ext cx="572593" cy="369332"/>
          </a:xfrm>
          <a:prstGeom prst="rect">
            <a:avLst/>
          </a:prstGeom>
          <a:noFill/>
        </p:spPr>
        <p:txBody>
          <a:bodyPr wrap="none" rtlCol="0">
            <a:spAutoFit/>
          </a:bodyPr>
          <a:lstStyle/>
          <a:p>
            <a:r>
              <a:rPr lang="es-CL" sz="1800" dirty="0" smtClean="0">
                <a:solidFill>
                  <a:srgbClr val="FF4400"/>
                </a:solidFill>
                <a:latin typeface="DM Sans" pitchFamily="2" charset="0"/>
              </a:rPr>
              <a:t>15%</a:t>
            </a:r>
            <a:endParaRPr lang="es-CL" sz="1800" dirty="0">
              <a:solidFill>
                <a:srgbClr val="FF4400"/>
              </a:solidFill>
              <a:latin typeface="DM Sans" pitchFamily="2" charset="0"/>
            </a:endParaRPr>
          </a:p>
        </p:txBody>
      </p:sp>
      <p:sp>
        <p:nvSpPr>
          <p:cNvPr id="8" name="CuadroTexto 7"/>
          <p:cNvSpPr txBox="1"/>
          <p:nvPr/>
        </p:nvSpPr>
        <p:spPr>
          <a:xfrm>
            <a:off x="4683372" y="1900734"/>
            <a:ext cx="1021433" cy="584775"/>
          </a:xfrm>
          <a:prstGeom prst="rect">
            <a:avLst/>
          </a:prstGeom>
          <a:noFill/>
        </p:spPr>
        <p:txBody>
          <a:bodyPr wrap="none" rtlCol="0">
            <a:spAutoFit/>
          </a:bodyPr>
          <a:lstStyle/>
          <a:p>
            <a:r>
              <a:rPr lang="es-CL" sz="3200" b="1" dirty="0" smtClean="0">
                <a:solidFill>
                  <a:srgbClr val="FF4400"/>
                </a:solidFill>
                <a:latin typeface="DM Sans" pitchFamily="2" charset="0"/>
              </a:rPr>
              <a:t>67%</a:t>
            </a:r>
            <a:endParaRPr lang="es-CL" sz="3200" b="1" dirty="0">
              <a:solidFill>
                <a:srgbClr val="FF4400"/>
              </a:solidFill>
              <a:latin typeface="DM Sans" pitchFamily="2" charset="0"/>
            </a:endParaRPr>
          </a:p>
        </p:txBody>
      </p:sp>
      <p:sp>
        <p:nvSpPr>
          <p:cNvPr id="9" name="CuadroTexto 8"/>
          <p:cNvSpPr txBox="1"/>
          <p:nvPr/>
        </p:nvSpPr>
        <p:spPr>
          <a:xfrm>
            <a:off x="4907792" y="2612634"/>
            <a:ext cx="572593" cy="369332"/>
          </a:xfrm>
          <a:prstGeom prst="rect">
            <a:avLst/>
          </a:prstGeom>
          <a:noFill/>
        </p:spPr>
        <p:txBody>
          <a:bodyPr wrap="none" rtlCol="0">
            <a:spAutoFit/>
          </a:bodyPr>
          <a:lstStyle/>
          <a:p>
            <a:r>
              <a:rPr lang="es-CL" sz="1800" dirty="0" smtClean="0">
                <a:solidFill>
                  <a:srgbClr val="FF4400"/>
                </a:solidFill>
                <a:latin typeface="DM Sans" pitchFamily="2" charset="0"/>
              </a:rPr>
              <a:t>18%</a:t>
            </a:r>
            <a:endParaRPr lang="es-CL" sz="1800" dirty="0">
              <a:solidFill>
                <a:srgbClr val="FF4400"/>
              </a:solidFill>
              <a:latin typeface="DM Sans" pitchFamily="2" charset="0"/>
            </a:endParaRPr>
          </a:p>
        </p:txBody>
      </p:sp>
      <p:graphicFrame>
        <p:nvGraphicFramePr>
          <p:cNvPr id="10" name="Gráfico 9"/>
          <p:cNvGraphicFramePr/>
          <p:nvPr>
            <p:extLst>
              <p:ext uri="{D42A27DB-BD31-4B8C-83A1-F6EECF244321}">
                <p14:modId xmlns:p14="http://schemas.microsoft.com/office/powerpoint/2010/main" val="1108020097"/>
              </p:ext>
            </p:extLst>
          </p:nvPr>
        </p:nvGraphicFramePr>
        <p:xfrm>
          <a:off x="6207253" y="1165228"/>
          <a:ext cx="2624797" cy="3125181"/>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p:cNvSpPr txBox="1"/>
          <p:nvPr/>
        </p:nvSpPr>
        <p:spPr>
          <a:xfrm>
            <a:off x="6762144" y="643227"/>
            <a:ext cx="1406154" cy="477054"/>
          </a:xfrm>
          <a:prstGeom prst="rect">
            <a:avLst/>
          </a:prstGeom>
          <a:noFill/>
        </p:spPr>
        <p:txBody>
          <a:bodyPr wrap="none" rtlCol="0">
            <a:spAutoFit/>
          </a:bodyPr>
          <a:lstStyle/>
          <a:p>
            <a:r>
              <a:rPr lang="es-CL" dirty="0" smtClean="0">
                <a:solidFill>
                  <a:schemeClr val="tx1">
                    <a:lumMod val="85000"/>
                    <a:lumOff val="15000"/>
                  </a:schemeClr>
                </a:solidFill>
                <a:latin typeface="DM Sans" pitchFamily="2" charset="0"/>
              </a:rPr>
              <a:t>Todos los días</a:t>
            </a:r>
          </a:p>
          <a:p>
            <a:r>
              <a:rPr lang="es-CL" sz="1100" dirty="0" smtClean="0">
                <a:solidFill>
                  <a:srgbClr val="5B008F"/>
                </a:solidFill>
                <a:latin typeface="DM Sans" pitchFamily="2" charset="0"/>
              </a:rPr>
              <a:t>Por tramo de edad</a:t>
            </a:r>
            <a:endParaRPr lang="es-CL" dirty="0">
              <a:solidFill>
                <a:srgbClr val="5B008F"/>
              </a:solidFill>
              <a:latin typeface="DM Sans" pitchFamily="2" charset="0"/>
            </a:endParaRPr>
          </a:p>
        </p:txBody>
      </p:sp>
      <p:sp>
        <p:nvSpPr>
          <p:cNvPr id="12" name="Rectángulo 11"/>
          <p:cNvSpPr/>
          <p:nvPr/>
        </p:nvSpPr>
        <p:spPr>
          <a:xfrm>
            <a:off x="0" y="0"/>
            <a:ext cx="2706624" cy="5143500"/>
          </a:xfrm>
          <a:prstGeom prst="rect">
            <a:avLst/>
          </a:prstGeom>
          <a:solidFill>
            <a:srgbClr val="5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p:cNvSpPr txBox="1"/>
          <p:nvPr/>
        </p:nvSpPr>
        <p:spPr>
          <a:xfrm>
            <a:off x="63122" y="1388083"/>
            <a:ext cx="2536338" cy="2708434"/>
          </a:xfrm>
          <a:prstGeom prst="rect">
            <a:avLst/>
          </a:prstGeom>
          <a:noFill/>
        </p:spPr>
        <p:txBody>
          <a:bodyPr wrap="square" rtlCol="0">
            <a:spAutoFit/>
          </a:bodyPr>
          <a:lstStyle/>
          <a:p>
            <a:r>
              <a:rPr lang="es-CL" dirty="0" smtClean="0">
                <a:solidFill>
                  <a:schemeClr val="bg1"/>
                </a:solidFill>
                <a:latin typeface="DM Sans" pitchFamily="2" charset="0"/>
              </a:rPr>
              <a:t>Entre quienes vieron la franja, los que lo hicieron todos los días son una minoría. </a:t>
            </a:r>
          </a:p>
          <a:p>
            <a:endParaRPr lang="es-CL" dirty="0">
              <a:solidFill>
                <a:schemeClr val="bg1"/>
              </a:solidFill>
              <a:latin typeface="DM Sans" pitchFamily="2" charset="0"/>
            </a:endParaRPr>
          </a:p>
          <a:p>
            <a:r>
              <a:rPr lang="es-CL" dirty="0" smtClean="0">
                <a:solidFill>
                  <a:schemeClr val="bg1"/>
                </a:solidFill>
                <a:latin typeface="DM Sans" pitchFamily="2" charset="0"/>
              </a:rPr>
              <a:t>Sin embargo, son nuevamente los jóvenes quienes declaran, en mayor medida que otros segmentos, haber visto la franja electoral todos los días</a:t>
            </a:r>
            <a:r>
              <a:rPr lang="es-CL" sz="1600" dirty="0" smtClean="0">
                <a:solidFill>
                  <a:schemeClr val="bg1"/>
                </a:solidFill>
                <a:latin typeface="DM Sans" pitchFamily="2" charset="0"/>
              </a:rPr>
              <a:t>.</a:t>
            </a:r>
            <a:endParaRPr lang="es-CL" sz="1600" dirty="0">
              <a:solidFill>
                <a:schemeClr val="bg1"/>
              </a:solidFill>
              <a:latin typeface="DM Sans" pitchFamily="2" charset="0"/>
            </a:endParaRPr>
          </a:p>
        </p:txBody>
      </p:sp>
      <p:sp>
        <p:nvSpPr>
          <p:cNvPr id="14" name="object 3"/>
          <p:cNvSpPr/>
          <p:nvPr/>
        </p:nvSpPr>
        <p:spPr>
          <a:xfrm>
            <a:off x="8543925" y="0"/>
            <a:ext cx="600074" cy="1215403"/>
          </a:xfrm>
          <a:prstGeom prst="rect">
            <a:avLst/>
          </a:prstGeom>
          <a:blipFill>
            <a:blip r:embed="rId3" cstate="print"/>
            <a:stretch>
              <a:fillRect/>
            </a:stretch>
          </a:blipFill>
        </p:spPr>
        <p:txBody>
          <a:bodyPr wrap="square" lIns="0" tIns="0" rIns="0" bIns="0" rtlCol="0"/>
          <a:lstStyle/>
          <a:p>
            <a:endParaRPr/>
          </a:p>
        </p:txBody>
      </p:sp>
      <p:sp>
        <p:nvSpPr>
          <p:cNvPr id="15" name="CuadroTexto 14"/>
          <p:cNvSpPr txBox="1"/>
          <p:nvPr/>
        </p:nvSpPr>
        <p:spPr>
          <a:xfrm>
            <a:off x="3993134" y="3881073"/>
            <a:ext cx="631904" cy="246221"/>
          </a:xfrm>
          <a:prstGeom prst="rect">
            <a:avLst/>
          </a:prstGeom>
          <a:noFill/>
        </p:spPr>
        <p:txBody>
          <a:bodyPr wrap="none" rtlCol="0">
            <a:spAutoFit/>
          </a:bodyPr>
          <a:lstStyle/>
          <a:p>
            <a:pPr algn="ctr"/>
            <a:r>
              <a:rPr lang="es-CL" sz="1000" dirty="0" smtClean="0">
                <a:solidFill>
                  <a:schemeClr val="bg2">
                    <a:lumMod val="75000"/>
                  </a:schemeClr>
                </a:solidFill>
                <a:latin typeface="DM Sans" pitchFamily="2" charset="0"/>
              </a:rPr>
              <a:t>n = 965</a:t>
            </a:r>
            <a:endParaRPr lang="es-CL" sz="1000" dirty="0">
              <a:solidFill>
                <a:schemeClr val="bg2">
                  <a:lumMod val="75000"/>
                </a:schemeClr>
              </a:solidFill>
              <a:latin typeface="DM Sans" pitchFamily="2" charset="0"/>
            </a:endParaRPr>
          </a:p>
        </p:txBody>
      </p:sp>
      <p:sp>
        <p:nvSpPr>
          <p:cNvPr id="16" name="CuadroTexto 15"/>
          <p:cNvSpPr txBox="1"/>
          <p:nvPr/>
        </p:nvSpPr>
        <p:spPr>
          <a:xfrm>
            <a:off x="7285641" y="4335356"/>
            <a:ext cx="631904" cy="246221"/>
          </a:xfrm>
          <a:prstGeom prst="rect">
            <a:avLst/>
          </a:prstGeom>
          <a:noFill/>
        </p:spPr>
        <p:txBody>
          <a:bodyPr wrap="none" rtlCol="0">
            <a:spAutoFit/>
          </a:bodyPr>
          <a:lstStyle/>
          <a:p>
            <a:pPr algn="ctr"/>
            <a:r>
              <a:rPr lang="es-CL" sz="1000" dirty="0" smtClean="0">
                <a:solidFill>
                  <a:schemeClr val="bg2">
                    <a:lumMod val="75000"/>
                  </a:schemeClr>
                </a:solidFill>
                <a:latin typeface="DM Sans" pitchFamily="2" charset="0"/>
              </a:rPr>
              <a:t>n = 965</a:t>
            </a:r>
            <a:endParaRPr lang="es-CL" sz="1000" dirty="0">
              <a:solidFill>
                <a:schemeClr val="bg2">
                  <a:lumMod val="75000"/>
                </a:schemeClr>
              </a:solidFill>
              <a:latin typeface="DM Sans" pitchFamily="2" charset="0"/>
            </a:endParaRPr>
          </a:p>
        </p:txBody>
      </p:sp>
      <p:sp>
        <p:nvSpPr>
          <p:cNvPr id="17" name="CuadroTexto 16"/>
          <p:cNvSpPr txBox="1"/>
          <p:nvPr/>
        </p:nvSpPr>
        <p:spPr>
          <a:xfrm>
            <a:off x="556098" y="4860017"/>
            <a:ext cx="1444152" cy="215444"/>
          </a:xfrm>
          <a:prstGeom prst="rect">
            <a:avLst/>
          </a:prstGeom>
          <a:noFill/>
        </p:spPr>
        <p:txBody>
          <a:bodyPr wrap="square" rtlCol="0">
            <a:spAutoFit/>
          </a:bodyPr>
          <a:lstStyle/>
          <a:p>
            <a:pPr algn="ctr"/>
            <a:r>
              <a:rPr lang="es-CL" sz="800" dirty="0" smtClean="0">
                <a:solidFill>
                  <a:schemeClr val="bg1"/>
                </a:solidFill>
                <a:latin typeface="DM Sans" pitchFamily="2" charset="0"/>
              </a:rPr>
              <a:t>Fuente: IPSOS</a:t>
            </a:r>
            <a:endParaRPr lang="es-CL" sz="800" dirty="0">
              <a:solidFill>
                <a:schemeClr val="bg1"/>
              </a:solidFill>
              <a:latin typeface="DM Sans" pitchFamily="2" charset="0"/>
            </a:endParaRPr>
          </a:p>
        </p:txBody>
      </p:sp>
    </p:spTree>
    <p:extLst>
      <p:ext uri="{BB962C8B-B14F-4D97-AF65-F5344CB8AC3E}">
        <p14:creationId xmlns:p14="http://schemas.microsoft.com/office/powerpoint/2010/main" val="1914440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a:xfrm>
            <a:off x="8497625" y="4620210"/>
            <a:ext cx="548700" cy="393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000" b="0" i="0" u="none" strike="noStrike" kern="0" cap="none" spc="0" normalizeH="0" baseline="0" noProof="0" smtClean="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s-CL" sz="1000" b="0" i="0" u="none" strike="noStrike" kern="0" cap="none" spc="0" normalizeH="0" baseline="0" noProof="0">
              <a:ln>
                <a:noFill/>
              </a:ln>
              <a:solidFill>
                <a:srgbClr val="595959"/>
              </a:solidFill>
              <a:effectLst/>
              <a:uLnTx/>
              <a:uFillTx/>
              <a:latin typeface="Arial"/>
              <a:cs typeface="Arial"/>
              <a:sym typeface="Arial"/>
            </a:endParaRPr>
          </a:p>
        </p:txBody>
      </p:sp>
      <p:sp>
        <p:nvSpPr>
          <p:cNvPr id="8" name="Título 2"/>
          <p:cNvSpPr txBox="1">
            <a:spLocks/>
          </p:cNvSpPr>
          <p:nvPr/>
        </p:nvSpPr>
        <p:spPr>
          <a:xfrm>
            <a:off x="275666" y="155767"/>
            <a:ext cx="7670693" cy="569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s-CL" sz="2000" b="1" i="0" u="none" strike="noStrike" kern="0" cap="none" spc="0" normalizeH="0" baseline="0" noProof="0" dirty="0" smtClean="0">
                <a:ln>
                  <a:noFill/>
                </a:ln>
                <a:solidFill>
                  <a:srgbClr val="595959">
                    <a:lumMod val="75000"/>
                  </a:srgbClr>
                </a:solidFill>
                <a:effectLst/>
                <a:uLnTx/>
                <a:uFillTx/>
                <a:latin typeface="DM Sans" pitchFamily="2" charset="0"/>
                <a:cs typeface="Arial"/>
                <a:sym typeface="Arial"/>
              </a:rPr>
              <a:t>FIDELIDAD (%)</a:t>
            </a: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s-CL" sz="1200" b="1" i="0" u="none" strike="noStrike" kern="0" cap="none" spc="0" normalizeH="0" baseline="0" noProof="0" dirty="0" smtClean="0">
                <a:ln>
                  <a:noFill/>
                </a:ln>
                <a:solidFill>
                  <a:srgbClr val="FF4400"/>
                </a:solidFill>
                <a:effectLst/>
                <a:uLnTx/>
                <a:uFillTx/>
                <a:latin typeface="DM Sans" pitchFamily="2" charset="0"/>
                <a:cs typeface="Arial"/>
                <a:sym typeface="Arial"/>
              </a:rPr>
              <a:t>POR EDAD / TOTAL PERÍODO</a:t>
            </a:r>
            <a:endParaRPr kumimoji="0" lang="es-CL" sz="1200" b="0" i="0" u="none" strike="noStrike" kern="0" cap="none" spc="0" normalizeH="0" baseline="0" noProof="0" dirty="0">
              <a:ln>
                <a:noFill/>
              </a:ln>
              <a:solidFill>
                <a:srgbClr val="FF4400"/>
              </a:solidFill>
              <a:effectLst/>
              <a:uLnTx/>
              <a:uFillTx/>
              <a:latin typeface="DM Sans" pitchFamily="2" charset="0"/>
              <a:cs typeface="Arial"/>
              <a:sym typeface="Arial"/>
            </a:endParaRPr>
          </a:p>
        </p:txBody>
      </p:sp>
      <p:sp>
        <p:nvSpPr>
          <p:cNvPr id="2" name="CuadroTexto 1"/>
          <p:cNvSpPr txBox="1"/>
          <p:nvPr/>
        </p:nvSpPr>
        <p:spPr>
          <a:xfrm>
            <a:off x="598567" y="3809751"/>
            <a:ext cx="7753983" cy="11695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CL" dirty="0" smtClean="0">
                <a:solidFill>
                  <a:schemeClr val="tx1">
                    <a:lumMod val="85000"/>
                    <a:lumOff val="15000"/>
                  </a:schemeClr>
                </a:solidFill>
                <a:latin typeface="+mj-lt"/>
              </a:rPr>
              <a:t>Las cifras de fidelidad o permanencia en pantalla confirman el interés juvenil: el segmento que va entre los 18 y los 34 años, cuando vio la franja electoral, vio entre 82,6% y 85,1% del total de 15 minutos que dura el programa.</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b="0" i="0" u="none" strike="noStrike" kern="0" cap="none" spc="0" normalizeH="0" baseline="0" noProof="0" dirty="0">
              <a:ln>
                <a:noFill/>
              </a:ln>
              <a:solidFill>
                <a:schemeClr val="tx1">
                  <a:lumMod val="85000"/>
                  <a:lumOff val="15000"/>
                </a:schemeClr>
              </a:solidFill>
              <a:effectLst/>
              <a:uLnTx/>
              <a:uFillTx/>
              <a:latin typeface="+mj-lt"/>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CL" dirty="0" smtClean="0">
                <a:solidFill>
                  <a:schemeClr val="tx1">
                    <a:lumMod val="85000"/>
                    <a:lumOff val="15000"/>
                  </a:schemeClr>
                </a:solidFill>
                <a:latin typeface="+mj-lt"/>
              </a:rPr>
              <a:t>Esto es mayor que para las primarias presidenciales 2017.</a:t>
            </a:r>
            <a:endParaRPr kumimoji="0" lang="es-CL" b="0" i="0" u="none" strike="noStrike" kern="0" cap="none" spc="0" normalizeH="0" baseline="0" noProof="0" dirty="0">
              <a:ln>
                <a:noFill/>
              </a:ln>
              <a:solidFill>
                <a:schemeClr val="tx1">
                  <a:lumMod val="85000"/>
                  <a:lumOff val="15000"/>
                </a:schemeClr>
              </a:solidFill>
              <a:effectLst/>
              <a:uLnTx/>
              <a:uFillTx/>
              <a:latin typeface="+mj-lt"/>
              <a:sym typeface="Arial"/>
            </a:endParaRPr>
          </a:p>
        </p:txBody>
      </p:sp>
      <p:graphicFrame>
        <p:nvGraphicFramePr>
          <p:cNvPr id="10" name="Gráfico 9"/>
          <p:cNvGraphicFramePr>
            <a:graphicFrameLocks/>
          </p:cNvGraphicFramePr>
          <p:nvPr>
            <p:extLst>
              <p:ext uri="{D42A27DB-BD31-4B8C-83A1-F6EECF244321}">
                <p14:modId xmlns:p14="http://schemas.microsoft.com/office/powerpoint/2010/main" val="339635716"/>
              </p:ext>
            </p:extLst>
          </p:nvPr>
        </p:nvGraphicFramePr>
        <p:xfrm>
          <a:off x="850104" y="885826"/>
          <a:ext cx="6965157" cy="2235993"/>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3418008" y="3121819"/>
            <a:ext cx="1829347" cy="338554"/>
          </a:xfrm>
          <a:prstGeom prst="rect">
            <a:avLst/>
          </a:prstGeom>
          <a:noFill/>
        </p:spPr>
        <p:txBody>
          <a:bodyPr wrap="none" rtlCol="0">
            <a:spAutoFit/>
          </a:bodyPr>
          <a:lstStyle/>
          <a:p>
            <a:pPr algn="ctr"/>
            <a:r>
              <a:rPr lang="es-CL" sz="800" dirty="0" smtClean="0">
                <a:solidFill>
                  <a:schemeClr val="bg2">
                    <a:lumMod val="75000"/>
                  </a:schemeClr>
                </a:solidFill>
                <a:latin typeface="DM Sans" pitchFamily="2" charset="0"/>
              </a:rPr>
              <a:t>Fuente: </a:t>
            </a:r>
          </a:p>
          <a:p>
            <a:pPr algn="ctr"/>
            <a:r>
              <a:rPr lang="es-CL" sz="800" dirty="0" err="1" smtClean="0">
                <a:solidFill>
                  <a:schemeClr val="bg2">
                    <a:lumMod val="75000"/>
                  </a:schemeClr>
                </a:solidFill>
                <a:latin typeface="DM Sans" pitchFamily="2" charset="0"/>
              </a:rPr>
              <a:t>People</a:t>
            </a:r>
            <a:r>
              <a:rPr lang="es-CL" sz="800" dirty="0" smtClean="0">
                <a:solidFill>
                  <a:schemeClr val="bg2">
                    <a:lumMod val="75000"/>
                  </a:schemeClr>
                </a:solidFill>
                <a:latin typeface="DM Sans" pitchFamily="2" charset="0"/>
              </a:rPr>
              <a:t> Meter / </a:t>
            </a:r>
            <a:r>
              <a:rPr lang="es-CL" sz="800" dirty="0" err="1" smtClean="0">
                <a:solidFill>
                  <a:schemeClr val="bg2">
                    <a:lumMod val="75000"/>
                  </a:schemeClr>
                </a:solidFill>
                <a:latin typeface="DM Sans" pitchFamily="2" charset="0"/>
              </a:rPr>
              <a:t>Kantar</a:t>
            </a:r>
            <a:r>
              <a:rPr lang="es-CL" sz="800" dirty="0" smtClean="0">
                <a:solidFill>
                  <a:schemeClr val="bg2">
                    <a:lumMod val="75000"/>
                  </a:schemeClr>
                </a:solidFill>
                <a:latin typeface="DM Sans" pitchFamily="2" charset="0"/>
              </a:rPr>
              <a:t> </a:t>
            </a:r>
            <a:r>
              <a:rPr lang="es-CL" sz="800" dirty="0" err="1" smtClean="0">
                <a:solidFill>
                  <a:schemeClr val="bg2">
                    <a:lumMod val="75000"/>
                  </a:schemeClr>
                </a:solidFill>
                <a:latin typeface="DM Sans" pitchFamily="2" charset="0"/>
              </a:rPr>
              <a:t>Ibope</a:t>
            </a:r>
            <a:r>
              <a:rPr lang="es-CL" sz="800" dirty="0" smtClean="0">
                <a:solidFill>
                  <a:schemeClr val="bg2">
                    <a:lumMod val="75000"/>
                  </a:schemeClr>
                </a:solidFill>
                <a:latin typeface="DM Sans" pitchFamily="2" charset="0"/>
              </a:rPr>
              <a:t> Media</a:t>
            </a:r>
            <a:endParaRPr lang="es-CL" sz="800" dirty="0">
              <a:solidFill>
                <a:schemeClr val="bg2">
                  <a:lumMod val="75000"/>
                </a:schemeClr>
              </a:solidFill>
              <a:latin typeface="DM Sans" pitchFamily="2" charset="0"/>
            </a:endParaRPr>
          </a:p>
        </p:txBody>
      </p:sp>
      <p:sp>
        <p:nvSpPr>
          <p:cNvPr id="7" name="object 3"/>
          <p:cNvSpPr/>
          <p:nvPr/>
        </p:nvSpPr>
        <p:spPr>
          <a:xfrm>
            <a:off x="8543925" y="0"/>
            <a:ext cx="600074" cy="1215403"/>
          </a:xfrm>
          <a:prstGeom prst="rect">
            <a:avLst/>
          </a:prstGeom>
          <a:blipFill>
            <a:blip r:embed="rId3" cstate="print"/>
            <a:stretch>
              <a:fillRect/>
            </a:stretch>
          </a:blipFill>
        </p:spPr>
        <p:txBody>
          <a:bodyPr wrap="square" lIns="0" tIns="0" rIns="0" bIns="0" rtlCol="0"/>
          <a:lstStyle/>
          <a:p>
            <a:endParaRPr/>
          </a:p>
        </p:txBody>
      </p:sp>
      <p:sp>
        <p:nvSpPr>
          <p:cNvPr id="3" name="CuadroTexto 2"/>
          <p:cNvSpPr txBox="1"/>
          <p:nvPr/>
        </p:nvSpPr>
        <p:spPr>
          <a:xfrm>
            <a:off x="7815261" y="1539180"/>
            <a:ext cx="1119217" cy="307777"/>
          </a:xfrm>
          <a:prstGeom prst="rect">
            <a:avLst/>
          </a:prstGeom>
          <a:noFill/>
        </p:spPr>
        <p:txBody>
          <a:bodyPr wrap="none" rtlCol="0">
            <a:spAutoFit/>
          </a:bodyPr>
          <a:lstStyle/>
          <a:p>
            <a:r>
              <a:rPr lang="es-CL" dirty="0" smtClean="0">
                <a:latin typeface="DM Sans" pitchFamily="2" charset="0"/>
              </a:rPr>
              <a:t>Media: 79,3</a:t>
            </a:r>
            <a:endParaRPr lang="es-CL" dirty="0">
              <a:latin typeface="DM Sans" pitchFamily="2" charset="0"/>
            </a:endParaRPr>
          </a:p>
        </p:txBody>
      </p:sp>
      <p:cxnSp>
        <p:nvCxnSpPr>
          <p:cNvPr id="11" name="Conector recto 10"/>
          <p:cNvCxnSpPr/>
          <p:nvPr/>
        </p:nvCxnSpPr>
        <p:spPr>
          <a:xfrm flipH="1" flipV="1">
            <a:off x="1000125" y="1637134"/>
            <a:ext cx="6619860" cy="214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74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7.xml><?xml version="1.0" encoding="utf-8"?>
<p:tagLst xmlns:a="http://schemas.openxmlformats.org/drawingml/2006/main" xmlns:r="http://schemas.openxmlformats.org/officeDocument/2006/relationships" xmlns:p="http://schemas.openxmlformats.org/presentationml/2006/main">
  <p:tag name="TIMING" val="|5.6|1.2|1.6|0.6"/>
</p:tagLst>
</file>

<file path=ppt/tags/tag8.xml><?xml version="1.0" encoding="utf-8"?>
<p:tagLst xmlns:a="http://schemas.openxmlformats.org/drawingml/2006/main" xmlns:r="http://schemas.openxmlformats.org/officeDocument/2006/relationships" xmlns:p="http://schemas.openxmlformats.org/presentationml/2006/main">
  <p:tag name="TIMING" val="|5.6|1.2|1.6|0.6"/>
</p:tagLst>
</file>

<file path=ppt/tags/tag9.xml><?xml version="1.0" encoding="utf-8"?>
<p:tagLst xmlns:a="http://schemas.openxmlformats.org/drawingml/2006/main" xmlns:r="http://schemas.openxmlformats.org/officeDocument/2006/relationships" xmlns:p="http://schemas.openxmlformats.org/presentationml/2006/main">
  <p:tag name="TIMING" val="|5.6|1.2|1.6|0.6"/>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6583</TotalTime>
  <Words>2417</Words>
  <Application>Microsoft Office PowerPoint</Application>
  <PresentationFormat>Presentación en pantalla (16:9)</PresentationFormat>
  <Paragraphs>251</Paragraphs>
  <Slides>27</Slides>
  <Notes>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4" baseType="lpstr">
      <vt:lpstr>Calibri</vt:lpstr>
      <vt:lpstr>HelveticaNeueLT Std Lt Cn</vt:lpstr>
      <vt:lpstr>DM Sans</vt:lpstr>
      <vt:lpstr>Arial</vt:lpstr>
      <vt:lpstr>Arial Black</vt:lpstr>
      <vt:lpstr>Simple Light</vt:lpstr>
      <vt:lpstr>Diapositive think-cell</vt:lpstr>
      <vt:lpstr>FRANJA ELECTORAL  PRIMARIAS PRESIDENCIALES  ENCUESTA DE EVALUACIÓN</vt:lpstr>
      <vt:lpstr>Presentación de PowerPoint</vt:lpstr>
      <vt:lpstr>Presentación de PowerPoint</vt:lpstr>
      <vt:lpstr>LÍNEA DE TIEMPO  DURANTE APLICACIÓN DE ENCUESTAS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FICHA METODOLÓGICA</vt:lpstr>
      <vt:lpstr>PERFIL sociodemográfico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Sebastian Montenegro</dc:creator>
  <cp:lastModifiedBy>MarÍa Soledad Escala</cp:lastModifiedBy>
  <cp:revision>1024</cp:revision>
  <dcterms:modified xsi:type="dcterms:W3CDTF">2021-07-21T13:43:02Z</dcterms:modified>
</cp:coreProperties>
</file>