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6.xml" ContentType="application/vnd.openxmlformats-officedocument.themeOverride+xml"/>
  <Override PartName="/ppt/notesSlides/notesSlide4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7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377" r:id="rId2"/>
    <p:sldId id="374" r:id="rId3"/>
    <p:sldId id="408" r:id="rId4"/>
    <p:sldId id="379" r:id="rId5"/>
    <p:sldId id="383" r:id="rId6"/>
    <p:sldId id="398" r:id="rId7"/>
    <p:sldId id="399" r:id="rId8"/>
    <p:sldId id="391" r:id="rId9"/>
    <p:sldId id="392" r:id="rId10"/>
    <p:sldId id="393" r:id="rId11"/>
    <p:sldId id="367" r:id="rId12"/>
    <p:sldId id="390" r:id="rId13"/>
    <p:sldId id="370" r:id="rId14"/>
    <p:sldId id="384" r:id="rId15"/>
    <p:sldId id="385" r:id="rId16"/>
    <p:sldId id="389" r:id="rId17"/>
    <p:sldId id="386" r:id="rId18"/>
    <p:sldId id="387" r:id="rId19"/>
    <p:sldId id="388" r:id="rId20"/>
    <p:sldId id="403" r:id="rId21"/>
    <p:sldId id="404" r:id="rId22"/>
    <p:sldId id="405" r:id="rId23"/>
    <p:sldId id="406" r:id="rId24"/>
    <p:sldId id="274" r:id="rId25"/>
    <p:sldId id="287" r:id="rId26"/>
    <p:sldId id="380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Arial Narrow" panose="020B0606020202030204" pitchFamily="34" charset="0"/>
      <p:regular r:id="rId33"/>
      <p:bold r:id="rId34"/>
      <p:italic r:id="rId35"/>
      <p:boldItalic r:id="rId36"/>
    </p:embeddedFont>
    <p:embeddedFont>
      <p:font typeface="DM Sans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Montenegro" initials="SM" lastIdx="1" clrIdx="0">
    <p:extLst>
      <p:ext uri="{19B8F6BF-5375-455C-9EA6-DF929625EA0E}">
        <p15:presenceInfo xmlns:p15="http://schemas.microsoft.com/office/powerpoint/2012/main" userId="269584e4d79075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00"/>
    <a:srgbClr val="5B008F"/>
    <a:srgbClr val="DFB3DC"/>
    <a:srgbClr val="FF009D"/>
    <a:srgbClr val="A32D8D"/>
    <a:srgbClr val="94288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441157-B834-4A90-B045-EAE28A0812AC}" v="86" dt="2020-12-04T19:56:54.33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0" autoAdjust="0"/>
    <p:restoredTop sz="94364" autoAdjust="0"/>
  </p:normalViewPr>
  <p:slideViewPr>
    <p:cSldViewPr snapToGrid="0">
      <p:cViewPr varScale="1">
        <p:scale>
          <a:sx n="109" d="100"/>
          <a:sy n="109" d="100"/>
        </p:scale>
        <p:origin x="922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Relationship Id="rId5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stian Montenegro" userId="269584e4d790753c" providerId="LiveId" clId="{63441157-B834-4A90-B045-EAE28A0812AC}"/>
    <pc:docChg chg="undo custSel addSld delSld modSld">
      <pc:chgData name="Sebastian Montenegro" userId="269584e4d790753c" providerId="LiveId" clId="{63441157-B834-4A90-B045-EAE28A0812AC}" dt="2020-12-04T19:57:23.676" v="1103" actId="20577"/>
      <pc:docMkLst>
        <pc:docMk/>
      </pc:docMkLst>
      <pc:sldChg chg="addSp modSp mod">
        <pc:chgData name="Sebastian Montenegro" userId="269584e4d790753c" providerId="LiveId" clId="{63441157-B834-4A90-B045-EAE28A0812AC}" dt="2020-12-03T14:47:45.292" v="110" actId="20577"/>
        <pc:sldMkLst>
          <pc:docMk/>
          <pc:sldMk cId="0" sldId="256"/>
        </pc:sldMkLst>
        <pc:spChg chg="add mod">
          <ac:chgData name="Sebastian Montenegro" userId="269584e4d790753c" providerId="LiveId" clId="{63441157-B834-4A90-B045-EAE28A0812AC}" dt="2020-12-03T14:47:45.292" v="110" actId="20577"/>
          <ac:spMkLst>
            <pc:docMk/>
            <pc:sldMk cId="0" sldId="256"/>
            <ac:spMk id="2" creationId="{0D8318B5-712B-4D38-ACBC-F076F835FA3C}"/>
          </ac:spMkLst>
        </pc:spChg>
        <pc:spChg chg="add mod">
          <ac:chgData name="Sebastian Montenegro" userId="269584e4d790753c" providerId="LiveId" clId="{63441157-B834-4A90-B045-EAE28A0812AC}" dt="2020-12-03T14:47:07.890" v="95" actId="207"/>
          <ac:spMkLst>
            <pc:docMk/>
            <pc:sldMk cId="0" sldId="256"/>
            <ac:spMk id="3" creationId="{150AAC00-4885-4628-B3E5-39BCCE0D91C0}"/>
          </ac:spMkLst>
        </pc:spChg>
        <pc:picChg chg="mod">
          <ac:chgData name="Sebastian Montenegro" userId="269584e4d790753c" providerId="LiveId" clId="{63441157-B834-4A90-B045-EAE28A0812AC}" dt="2020-12-03T14:43:44.955" v="3" actId="14100"/>
          <ac:picMkLst>
            <pc:docMk/>
            <pc:sldMk cId="0" sldId="256"/>
            <ac:picMk id="55" creationId="{00000000-0000-0000-0000-000000000000}"/>
          </ac:picMkLst>
        </pc:picChg>
      </pc:sldChg>
      <pc:sldChg chg="modSp mod">
        <pc:chgData name="Sebastian Montenegro" userId="269584e4d790753c" providerId="LiveId" clId="{63441157-B834-4A90-B045-EAE28A0812AC}" dt="2020-12-03T14:50:05.506" v="172" actId="1076"/>
        <pc:sldMkLst>
          <pc:docMk/>
          <pc:sldMk cId="0" sldId="257"/>
        </pc:sldMkLst>
        <pc:spChg chg="mod">
          <ac:chgData name="Sebastian Montenegro" userId="269584e4d790753c" providerId="LiveId" clId="{63441157-B834-4A90-B045-EAE28A0812AC}" dt="2020-12-03T14:50:05.506" v="172" actId="1076"/>
          <ac:spMkLst>
            <pc:docMk/>
            <pc:sldMk cId="0" sldId="257"/>
            <ac:spMk id="65" creationId="{00000000-0000-0000-0000-000000000000}"/>
          </ac:spMkLst>
        </pc:spChg>
      </pc:sldChg>
      <pc:sldChg chg="addSp delSp modSp mod">
        <pc:chgData name="Sebastian Montenegro" userId="269584e4d790753c" providerId="LiveId" clId="{63441157-B834-4A90-B045-EAE28A0812AC}" dt="2020-12-03T14:50:26.574" v="175" actId="1076"/>
        <pc:sldMkLst>
          <pc:docMk/>
          <pc:sldMk cId="0" sldId="258"/>
        </pc:sldMkLst>
        <pc:spChg chg="add mod">
          <ac:chgData name="Sebastian Montenegro" userId="269584e4d790753c" providerId="LiveId" clId="{63441157-B834-4A90-B045-EAE28A0812AC}" dt="2020-12-03T14:50:26.574" v="175" actId="1076"/>
          <ac:spMkLst>
            <pc:docMk/>
            <pc:sldMk cId="0" sldId="258"/>
            <ac:spMk id="7" creationId="{7EECF2DC-F54E-45F5-BD41-552019D8512A}"/>
          </ac:spMkLst>
        </pc:spChg>
        <pc:spChg chg="del">
          <ac:chgData name="Sebastian Montenegro" userId="269584e4d790753c" providerId="LiveId" clId="{63441157-B834-4A90-B045-EAE28A0812AC}" dt="2020-12-03T14:49:11.779" v="129" actId="478"/>
          <ac:spMkLst>
            <pc:docMk/>
            <pc:sldMk cId="0" sldId="258"/>
            <ac:spMk id="74" creationId="{00000000-0000-0000-0000-000000000000}"/>
          </ac:spMkLst>
        </pc:spChg>
      </pc:sldChg>
      <pc:sldChg chg="modSp mod">
        <pc:chgData name="Sebastian Montenegro" userId="269584e4d790753c" providerId="LiveId" clId="{63441157-B834-4A90-B045-EAE28A0812AC}" dt="2020-12-03T14:52:06.828" v="237" actId="1076"/>
        <pc:sldMkLst>
          <pc:docMk/>
          <pc:sldMk cId="1446806552" sldId="260"/>
        </pc:sldMkLst>
        <pc:spChg chg="mod">
          <ac:chgData name="Sebastian Montenegro" userId="269584e4d790753c" providerId="LiveId" clId="{63441157-B834-4A90-B045-EAE28A0812AC}" dt="2020-12-03T14:52:06.828" v="237" actId="1076"/>
          <ac:spMkLst>
            <pc:docMk/>
            <pc:sldMk cId="1446806552" sldId="260"/>
            <ac:spMk id="7" creationId="{7EECF2DC-F54E-45F5-BD41-552019D8512A}"/>
          </ac:spMkLst>
        </pc:spChg>
      </pc:sldChg>
      <pc:sldChg chg="new del">
        <pc:chgData name="Sebastian Montenegro" userId="269584e4d790753c" providerId="LiveId" clId="{63441157-B834-4A90-B045-EAE28A0812AC}" dt="2020-12-03T14:52:20.263" v="239" actId="680"/>
        <pc:sldMkLst>
          <pc:docMk/>
          <pc:sldMk cId="593359173" sldId="261"/>
        </pc:sldMkLst>
      </pc:sldChg>
      <pc:sldChg chg="addSp delSp modSp mod">
        <pc:chgData name="Sebastian Montenegro" userId="269584e4d790753c" providerId="LiveId" clId="{63441157-B834-4A90-B045-EAE28A0812AC}" dt="2020-12-04T14:03:44.817" v="775" actId="1076"/>
        <pc:sldMkLst>
          <pc:docMk/>
          <pc:sldMk cId="1049050616" sldId="261"/>
        </pc:sldMkLst>
        <pc:spChg chg="add mod">
          <ac:chgData name="Sebastian Montenegro" userId="269584e4d790753c" providerId="LiveId" clId="{63441157-B834-4A90-B045-EAE28A0812AC}" dt="2020-12-03T15:00:53.671" v="453" actId="1076"/>
          <ac:spMkLst>
            <pc:docMk/>
            <pc:sldMk cId="1049050616" sldId="261"/>
            <ac:spMk id="2" creationId="{24E98FED-14FE-489A-B163-05115E079ACB}"/>
          </ac:spMkLst>
        </pc:spChg>
        <pc:spChg chg="mod">
          <ac:chgData name="Sebastian Montenegro" userId="269584e4d790753c" providerId="LiveId" clId="{63441157-B834-4A90-B045-EAE28A0812AC}" dt="2020-12-03T15:00:01.876" v="431" actId="20577"/>
          <ac:spMkLst>
            <pc:docMk/>
            <pc:sldMk cId="1049050616" sldId="261"/>
            <ac:spMk id="7" creationId="{7EECF2DC-F54E-45F5-BD41-552019D8512A}"/>
          </ac:spMkLst>
        </pc:spChg>
        <pc:graphicFrameChg chg="add del mod">
          <ac:chgData name="Sebastian Montenegro" userId="269584e4d790753c" providerId="LiveId" clId="{63441157-B834-4A90-B045-EAE28A0812AC}" dt="2020-12-03T14:57:12.361" v="400" actId="478"/>
          <ac:graphicFrameMkLst>
            <pc:docMk/>
            <pc:sldMk cId="1049050616" sldId="261"/>
            <ac:graphicFrameMk id="8" creationId="{EC27F123-DC26-4933-A645-D42BE74F79AB}"/>
          </ac:graphicFrameMkLst>
        </pc:graphicFrameChg>
        <pc:graphicFrameChg chg="add mod">
          <ac:chgData name="Sebastian Montenegro" userId="269584e4d790753c" providerId="LiveId" clId="{63441157-B834-4A90-B045-EAE28A0812AC}" dt="2020-12-04T14:03:44.817" v="775" actId="1076"/>
          <ac:graphicFrameMkLst>
            <pc:docMk/>
            <pc:sldMk cId="1049050616" sldId="261"/>
            <ac:graphicFrameMk id="9" creationId="{B9345CB2-B46B-4DF0-A9CD-1AFF94B80C0D}"/>
          </ac:graphicFrameMkLst>
        </pc:graphicFrameChg>
        <pc:graphicFrameChg chg="add mod">
          <ac:chgData name="Sebastian Montenegro" userId="269584e4d790753c" providerId="LiveId" clId="{63441157-B834-4A90-B045-EAE28A0812AC}" dt="2020-12-03T14:58:00.274" v="402"/>
          <ac:graphicFrameMkLst>
            <pc:docMk/>
            <pc:sldMk cId="1049050616" sldId="261"/>
            <ac:graphicFrameMk id="9" creationId="{EC27F123-DC26-4933-A645-D42BE74F79AB}"/>
          </ac:graphicFrameMkLst>
        </pc:graphicFrameChg>
        <pc:graphicFrameChg chg="add del mod">
          <ac:chgData name="Sebastian Montenegro" userId="269584e4d790753c" providerId="LiveId" clId="{63441157-B834-4A90-B045-EAE28A0812AC}" dt="2020-12-03T15:02:45.055" v="454" actId="478"/>
          <ac:graphicFrameMkLst>
            <pc:docMk/>
            <pc:sldMk cId="1049050616" sldId="261"/>
            <ac:graphicFrameMk id="10" creationId="{EC27F123-DC26-4933-A645-D42BE74F79AB}"/>
          </ac:graphicFrameMkLst>
        </pc:graphicFrameChg>
        <pc:graphicFrameChg chg="add del mod">
          <ac:chgData name="Sebastian Montenegro" userId="269584e4d790753c" providerId="LiveId" clId="{63441157-B834-4A90-B045-EAE28A0812AC}" dt="2020-12-04T14:03:29.657" v="771" actId="478"/>
          <ac:graphicFrameMkLst>
            <pc:docMk/>
            <pc:sldMk cId="1049050616" sldId="261"/>
            <ac:graphicFrameMk id="11" creationId="{B9345CB2-B46B-4DF0-A9CD-1AFF94B80C0D}"/>
          </ac:graphicFrameMkLst>
        </pc:graphicFrameChg>
      </pc:sldChg>
      <pc:sldChg chg="addSp delSp modSp mod">
        <pc:chgData name="Sebastian Montenegro" userId="269584e4d790753c" providerId="LiveId" clId="{63441157-B834-4A90-B045-EAE28A0812AC}" dt="2020-12-03T17:21:30.373" v="682" actId="1076"/>
        <pc:sldMkLst>
          <pc:docMk/>
          <pc:sldMk cId="1764482175" sldId="262"/>
        </pc:sldMkLst>
        <pc:spChg chg="mod">
          <ac:chgData name="Sebastian Montenegro" userId="269584e4d790753c" providerId="LiveId" clId="{63441157-B834-4A90-B045-EAE28A0812AC}" dt="2020-12-03T16:24:28.920" v="606" actId="1076"/>
          <ac:spMkLst>
            <pc:docMk/>
            <pc:sldMk cId="1764482175" sldId="262"/>
            <ac:spMk id="2" creationId="{24E98FED-14FE-489A-B163-05115E079ACB}"/>
          </ac:spMkLst>
        </pc:spChg>
        <pc:spChg chg="mod">
          <ac:chgData name="Sebastian Montenegro" userId="269584e4d790753c" providerId="LiveId" clId="{63441157-B834-4A90-B045-EAE28A0812AC}" dt="2020-12-03T16:23:28.639" v="589" actId="20577"/>
          <ac:spMkLst>
            <pc:docMk/>
            <pc:sldMk cId="1764482175" sldId="262"/>
            <ac:spMk id="7" creationId="{7EECF2DC-F54E-45F5-BD41-552019D8512A}"/>
          </ac:spMkLst>
        </pc:spChg>
        <pc:graphicFrameChg chg="add del mod">
          <ac:chgData name="Sebastian Montenegro" userId="269584e4d790753c" providerId="LiveId" clId="{63441157-B834-4A90-B045-EAE28A0812AC}" dt="2020-12-03T17:20:25.983" v="678" actId="478"/>
          <ac:graphicFrameMkLst>
            <pc:docMk/>
            <pc:sldMk cId="1764482175" sldId="262"/>
            <ac:graphicFrameMk id="9" creationId="{F7D5B0EE-25A2-411C-9FBB-D7947F3F5737}"/>
          </ac:graphicFrameMkLst>
        </pc:graphicFrameChg>
        <pc:graphicFrameChg chg="add mod">
          <ac:chgData name="Sebastian Montenegro" userId="269584e4d790753c" providerId="LiveId" clId="{63441157-B834-4A90-B045-EAE28A0812AC}" dt="2020-12-03T17:21:30.373" v="682" actId="1076"/>
          <ac:graphicFrameMkLst>
            <pc:docMk/>
            <pc:sldMk cId="1764482175" sldId="262"/>
            <ac:graphicFrameMk id="10" creationId="{F7D5B0EE-25A2-411C-9FBB-D7947F3F5737}"/>
          </ac:graphicFrameMkLst>
        </pc:graphicFrameChg>
        <pc:graphicFrameChg chg="del">
          <ac:chgData name="Sebastian Montenegro" userId="269584e4d790753c" providerId="LiveId" clId="{63441157-B834-4A90-B045-EAE28A0812AC}" dt="2020-12-03T16:12:47.747" v="460" actId="478"/>
          <ac:graphicFrameMkLst>
            <pc:docMk/>
            <pc:sldMk cId="1764482175" sldId="262"/>
            <ac:graphicFrameMk id="11" creationId="{B9345CB2-B46B-4DF0-A9CD-1AFF94B80C0D}"/>
          </ac:graphicFrameMkLst>
        </pc:graphicFrameChg>
      </pc:sldChg>
      <pc:sldChg chg="addSp delSp modSp mod">
        <pc:chgData name="Sebastian Montenegro" userId="269584e4d790753c" providerId="LiveId" clId="{63441157-B834-4A90-B045-EAE28A0812AC}" dt="2020-12-03T17:23:35.997" v="695" actId="14100"/>
        <pc:sldMkLst>
          <pc:docMk/>
          <pc:sldMk cId="2603701392" sldId="263"/>
        </pc:sldMkLst>
        <pc:spChg chg="mod">
          <ac:chgData name="Sebastian Montenegro" userId="269584e4d790753c" providerId="LiveId" clId="{63441157-B834-4A90-B045-EAE28A0812AC}" dt="2020-12-03T16:52:02.415" v="668" actId="1076"/>
          <ac:spMkLst>
            <pc:docMk/>
            <pc:sldMk cId="2603701392" sldId="263"/>
            <ac:spMk id="2" creationId="{24E98FED-14FE-489A-B163-05115E079ACB}"/>
          </ac:spMkLst>
        </pc:spChg>
        <pc:spChg chg="add mod">
          <ac:chgData name="Sebastian Montenegro" userId="269584e4d790753c" providerId="LiveId" clId="{63441157-B834-4A90-B045-EAE28A0812AC}" dt="2020-12-03T17:22:37.482" v="689" actId="14100"/>
          <ac:spMkLst>
            <pc:docMk/>
            <pc:sldMk cId="2603701392" sldId="263"/>
            <ac:spMk id="3" creationId="{FBB1AAEB-05A3-4DBF-8115-AEA44CB4FBB5}"/>
          </ac:spMkLst>
        </pc:spChg>
        <pc:spChg chg="mod">
          <ac:chgData name="Sebastian Montenegro" userId="269584e4d790753c" providerId="LiveId" clId="{63441157-B834-4A90-B045-EAE28A0812AC}" dt="2020-12-03T16:27:39.412" v="633" actId="20577"/>
          <ac:spMkLst>
            <pc:docMk/>
            <pc:sldMk cId="2603701392" sldId="263"/>
            <ac:spMk id="7" creationId="{7EECF2DC-F54E-45F5-BD41-552019D8512A}"/>
          </ac:spMkLst>
        </pc:spChg>
        <pc:spChg chg="add mod">
          <ac:chgData name="Sebastian Montenegro" userId="269584e4d790753c" providerId="LiveId" clId="{63441157-B834-4A90-B045-EAE28A0812AC}" dt="2020-12-03T17:23:12.755" v="692" actId="14100"/>
          <ac:spMkLst>
            <pc:docMk/>
            <pc:sldMk cId="2603701392" sldId="263"/>
            <ac:spMk id="12" creationId="{675F24FE-6896-460C-9522-44FF1097352A}"/>
          </ac:spMkLst>
        </pc:spChg>
        <pc:spChg chg="add mod">
          <ac:chgData name="Sebastian Montenegro" userId="269584e4d790753c" providerId="LiveId" clId="{63441157-B834-4A90-B045-EAE28A0812AC}" dt="2020-12-03T17:23:35.997" v="695" actId="14100"/>
          <ac:spMkLst>
            <pc:docMk/>
            <pc:sldMk cId="2603701392" sldId="263"/>
            <ac:spMk id="13" creationId="{D35A7257-D817-4329-B21D-56EDB9B894FC}"/>
          </ac:spMkLst>
        </pc:spChg>
        <pc:graphicFrameChg chg="del">
          <ac:chgData name="Sebastian Montenegro" userId="269584e4d790753c" providerId="LiveId" clId="{63441157-B834-4A90-B045-EAE28A0812AC}" dt="2020-12-03T16:26:03.800" v="607" actId="478"/>
          <ac:graphicFrameMkLst>
            <pc:docMk/>
            <pc:sldMk cId="2603701392" sldId="263"/>
            <ac:graphicFrameMk id="9" creationId="{F7D5B0EE-25A2-411C-9FBB-D7947F3F5737}"/>
          </ac:graphicFrameMkLst>
        </pc:graphicFrameChg>
        <pc:graphicFrameChg chg="add del mod">
          <ac:chgData name="Sebastian Montenegro" userId="269584e4d790753c" providerId="LiveId" clId="{63441157-B834-4A90-B045-EAE28A0812AC}" dt="2020-12-03T17:18:46.092" v="672" actId="478"/>
          <ac:graphicFrameMkLst>
            <pc:docMk/>
            <pc:sldMk cId="2603701392" sldId="263"/>
            <ac:graphicFrameMk id="10" creationId="{30F047FD-C15D-4299-AFDF-58E0CAE639D0}"/>
          </ac:graphicFrameMkLst>
        </pc:graphicFrameChg>
        <pc:graphicFrameChg chg="add mod">
          <ac:chgData name="Sebastian Montenegro" userId="269584e4d790753c" providerId="LiveId" clId="{63441157-B834-4A90-B045-EAE28A0812AC}" dt="2020-12-03T17:22:20.221" v="686"/>
          <ac:graphicFrameMkLst>
            <pc:docMk/>
            <pc:sldMk cId="2603701392" sldId="263"/>
            <ac:graphicFrameMk id="11" creationId="{30F047FD-C15D-4299-AFDF-58E0CAE639D0}"/>
          </ac:graphicFrameMkLst>
        </pc:graphicFrameChg>
      </pc:sldChg>
      <pc:sldChg chg="delSp del mod">
        <pc:chgData name="Sebastian Montenegro" userId="269584e4d790753c" providerId="LiveId" clId="{63441157-B834-4A90-B045-EAE28A0812AC}" dt="2020-12-04T14:06:39.684" v="776" actId="2696"/>
        <pc:sldMkLst>
          <pc:docMk/>
          <pc:sldMk cId="3469490309" sldId="264"/>
        </pc:sldMkLst>
        <pc:graphicFrameChg chg="del">
          <ac:chgData name="Sebastian Montenegro" userId="269584e4d790753c" providerId="LiveId" clId="{63441157-B834-4A90-B045-EAE28A0812AC}" dt="2020-12-03T17:25:18.711" v="696" actId="478"/>
          <ac:graphicFrameMkLst>
            <pc:docMk/>
            <pc:sldMk cId="3469490309" sldId="264"/>
            <ac:graphicFrameMk id="11" creationId="{B9345CB2-B46B-4DF0-A9CD-1AFF94B80C0D}"/>
          </ac:graphicFrameMkLst>
        </pc:graphicFrameChg>
      </pc:sldChg>
      <pc:sldChg chg="addSp modSp mod">
        <pc:chgData name="Sebastian Montenegro" userId="269584e4d790753c" providerId="LiveId" clId="{63441157-B834-4A90-B045-EAE28A0812AC}" dt="2020-12-04T19:18:02.435" v="879" actId="20577"/>
        <pc:sldMkLst>
          <pc:docMk/>
          <pc:sldMk cId="3829069996" sldId="264"/>
        </pc:sldMkLst>
        <pc:spChg chg="mod">
          <ac:chgData name="Sebastian Montenegro" userId="269584e4d790753c" providerId="LiveId" clId="{63441157-B834-4A90-B045-EAE28A0812AC}" dt="2020-12-04T19:15:04.839" v="850" actId="6549"/>
          <ac:spMkLst>
            <pc:docMk/>
            <pc:sldMk cId="3829069996" sldId="264"/>
            <ac:spMk id="2" creationId="{24E98FED-14FE-489A-B163-05115E079ACB}"/>
          </ac:spMkLst>
        </pc:spChg>
        <pc:spChg chg="mod">
          <ac:chgData name="Sebastian Montenegro" userId="269584e4d790753c" providerId="LiveId" clId="{63441157-B834-4A90-B045-EAE28A0812AC}" dt="2020-12-04T19:18:02.435" v="879" actId="20577"/>
          <ac:spMkLst>
            <pc:docMk/>
            <pc:sldMk cId="3829069996" sldId="264"/>
            <ac:spMk id="7" creationId="{7EECF2DC-F54E-45F5-BD41-552019D8512A}"/>
          </ac:spMkLst>
        </pc:spChg>
        <pc:graphicFrameChg chg="add mod">
          <ac:chgData name="Sebastian Montenegro" userId="269584e4d790753c" providerId="LiveId" clId="{63441157-B834-4A90-B045-EAE28A0812AC}" dt="2020-12-04T19:17:13.620" v="853"/>
          <ac:graphicFrameMkLst>
            <pc:docMk/>
            <pc:sldMk cId="3829069996" sldId="264"/>
            <ac:graphicFrameMk id="8" creationId="{17786A32-93AF-496C-99C1-B27034C65ECB}"/>
          </ac:graphicFrameMkLst>
        </pc:graphicFrameChg>
        <pc:graphicFrameChg chg="add mod">
          <ac:chgData name="Sebastian Montenegro" userId="269584e4d790753c" providerId="LiveId" clId="{63441157-B834-4A90-B045-EAE28A0812AC}" dt="2020-12-04T19:17:29.743" v="858" actId="14100"/>
          <ac:graphicFrameMkLst>
            <pc:docMk/>
            <pc:sldMk cId="3829069996" sldId="264"/>
            <ac:graphicFrameMk id="9" creationId="{17786A32-93AF-496C-99C1-B27034C65ECB}"/>
          </ac:graphicFrameMkLst>
        </pc:graphicFrameChg>
      </pc:sldChg>
      <pc:sldChg chg="modSp del mod">
        <pc:chgData name="Sebastian Montenegro" userId="269584e4d790753c" providerId="LiveId" clId="{63441157-B834-4A90-B045-EAE28A0812AC}" dt="2020-12-04T14:06:39.684" v="776" actId="2696"/>
        <pc:sldMkLst>
          <pc:docMk/>
          <pc:sldMk cId="2519638368" sldId="265"/>
        </pc:sldMkLst>
        <pc:spChg chg="mod">
          <ac:chgData name="Sebastian Montenegro" userId="269584e4d790753c" providerId="LiveId" clId="{63441157-B834-4A90-B045-EAE28A0812AC}" dt="2020-12-03T17:58:16.742" v="770" actId="1076"/>
          <ac:spMkLst>
            <pc:docMk/>
            <pc:sldMk cId="2519638368" sldId="265"/>
            <ac:spMk id="7" creationId="{7EECF2DC-F54E-45F5-BD41-552019D8512A}"/>
          </ac:spMkLst>
        </pc:spChg>
      </pc:sldChg>
      <pc:sldChg chg="addSp delSp modSp mod addCm delCm">
        <pc:chgData name="Sebastian Montenegro" userId="269584e4d790753c" providerId="LiveId" clId="{63441157-B834-4A90-B045-EAE28A0812AC}" dt="2020-12-04T19:38:22.721" v="941" actId="1592"/>
        <pc:sldMkLst>
          <pc:docMk/>
          <pc:sldMk cId="2453999430" sldId="266"/>
        </pc:sldMkLst>
        <pc:spChg chg="mod">
          <ac:chgData name="Sebastian Montenegro" userId="269584e4d790753c" providerId="LiveId" clId="{63441157-B834-4A90-B045-EAE28A0812AC}" dt="2020-12-04T19:30:33.910" v="894" actId="20577"/>
          <ac:spMkLst>
            <pc:docMk/>
            <pc:sldMk cId="2453999430" sldId="266"/>
            <ac:spMk id="2" creationId="{24E98FED-14FE-489A-B163-05115E079ACB}"/>
          </ac:spMkLst>
        </pc:spChg>
        <pc:spChg chg="mod">
          <ac:chgData name="Sebastian Montenegro" userId="269584e4d790753c" providerId="LiveId" clId="{63441157-B834-4A90-B045-EAE28A0812AC}" dt="2020-12-04T19:31:37.730" v="934" actId="20577"/>
          <ac:spMkLst>
            <pc:docMk/>
            <pc:sldMk cId="2453999430" sldId="266"/>
            <ac:spMk id="7" creationId="{7EECF2DC-F54E-45F5-BD41-552019D8512A}"/>
          </ac:spMkLst>
        </pc:spChg>
        <pc:graphicFrameChg chg="del">
          <ac:chgData name="Sebastian Montenegro" userId="269584e4d790753c" providerId="LiveId" clId="{63441157-B834-4A90-B045-EAE28A0812AC}" dt="2020-12-04T19:30:26.938" v="880" actId="478"/>
          <ac:graphicFrameMkLst>
            <pc:docMk/>
            <pc:sldMk cId="2453999430" sldId="266"/>
            <ac:graphicFrameMk id="9" creationId="{17786A32-93AF-496C-99C1-B27034C65ECB}"/>
          </ac:graphicFrameMkLst>
        </pc:graphicFrameChg>
        <pc:graphicFrameChg chg="add mod">
          <ac:chgData name="Sebastian Montenegro" userId="269584e4d790753c" providerId="LiveId" clId="{63441157-B834-4A90-B045-EAE28A0812AC}" dt="2020-12-04T19:37:50.545" v="939" actId="14100"/>
          <ac:graphicFrameMkLst>
            <pc:docMk/>
            <pc:sldMk cId="2453999430" sldId="266"/>
            <ac:graphicFrameMk id="10" creationId="{F256A178-84B9-4654-9C20-57C8DAF50C10}"/>
          </ac:graphicFrameMkLst>
        </pc:graphicFrameChg>
      </pc:sldChg>
      <pc:sldChg chg="addSp delSp modSp mod">
        <pc:chgData name="Sebastian Montenegro" userId="269584e4d790753c" providerId="LiveId" clId="{63441157-B834-4A90-B045-EAE28A0812AC}" dt="2020-12-04T19:57:23.676" v="1103" actId="20577"/>
        <pc:sldMkLst>
          <pc:docMk/>
          <pc:sldMk cId="3739741174" sldId="267"/>
        </pc:sldMkLst>
        <pc:spChg chg="mod">
          <ac:chgData name="Sebastian Montenegro" userId="269584e4d790753c" providerId="LiveId" clId="{63441157-B834-4A90-B045-EAE28A0812AC}" dt="2020-12-04T19:57:01.345" v="1087" actId="1076"/>
          <ac:spMkLst>
            <pc:docMk/>
            <pc:sldMk cId="3739741174" sldId="267"/>
            <ac:spMk id="2" creationId="{24E98FED-14FE-489A-B163-05115E079ACB}"/>
          </ac:spMkLst>
        </pc:spChg>
        <pc:spChg chg="mod">
          <ac:chgData name="Sebastian Montenegro" userId="269584e4d790753c" providerId="LiveId" clId="{63441157-B834-4A90-B045-EAE28A0812AC}" dt="2020-12-04T19:57:23.676" v="1103" actId="20577"/>
          <ac:spMkLst>
            <pc:docMk/>
            <pc:sldMk cId="3739741174" sldId="267"/>
            <ac:spMk id="7" creationId="{7EECF2DC-F54E-45F5-BD41-552019D8512A}"/>
          </ac:spMkLst>
        </pc:spChg>
        <pc:graphicFrameChg chg="add mod">
          <ac:chgData name="Sebastian Montenegro" userId="269584e4d790753c" providerId="LiveId" clId="{63441157-B834-4A90-B045-EAE28A0812AC}" dt="2020-12-04T19:56:54.336" v="1086" actId="207"/>
          <ac:graphicFrameMkLst>
            <pc:docMk/>
            <pc:sldMk cId="3739741174" sldId="267"/>
            <ac:graphicFrameMk id="9" creationId="{668F900B-176B-4162-A85F-D8541CDF11CA}"/>
          </ac:graphicFrameMkLst>
        </pc:graphicFrameChg>
        <pc:graphicFrameChg chg="del">
          <ac:chgData name="Sebastian Montenegro" userId="269584e4d790753c" providerId="LiveId" clId="{63441157-B834-4A90-B045-EAE28A0812AC}" dt="2020-12-04T19:39:01.500" v="942" actId="478"/>
          <ac:graphicFrameMkLst>
            <pc:docMk/>
            <pc:sldMk cId="3739741174" sldId="267"/>
            <ac:graphicFrameMk id="10" creationId="{F256A178-84B9-4654-9C20-57C8DAF50C1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Hoja_de_c_lculo_de_Microsoft_Excel8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Hoja_de_c_lculo_de_Microsoft_Excel9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Hoja_de_c_lculo_de_Microsoft_Excel10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Hoja_de_c_lculo_de_Microsoft_Excel11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Hoja_de_c_lculo_de_Microsoft_Excel12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Hoja_de_c_lculo_de_Microsoft_Excel13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Hoja_de_c_lculo_de_Microsoft_Excel14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Hoja_de_c_lculo_de_Microsoft_Excel15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Hoja_de_c_lculo_de_Microsoft_Excel16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Hoja_de_c_lculo_de_Microsoft_Excel1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Hoja_de_c_lculo_de_Microsoft_Excel18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Hoja_de_c_lculo_de_Microsoft_Excel19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Hoja_de_c_lculo_de_Microsoft_Excel20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Hoja_de_c_lculo_de_Microsoft_Excel21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Hoja_de_c_lculo_de_Microsoft_Excel22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Hoja_de_c_lculo_de_Microsoft_Excel23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Hoja_de_c_lculo_de_Microsoft_Excel24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ontenegro\Documents\ESTUDIOS\2022\Plebiscito%202022\Audiencias%20Franjas%202017%20-%202022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ontenegro\Documents\ESTUDIOS\2022\Plebiscito%202022\Audiencias%20Franjas%202017%20-%202022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Hoja_de_c_lculo_de_Microsoft_Excel25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Hoja_de_c_lculo_de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smontenegro\Documents\ESTUDIOS\2022\Plebiscito%202022\Resultad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Resultados!$B$70</c:f>
              <c:strCache>
                <c:ptCount val="1"/>
                <c:pt idx="0">
                  <c:v>Rating Hogares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Resultados!$C$69:$D$69</c:f>
              <c:strCache>
                <c:ptCount val="2"/>
                <c:pt idx="0">
                  <c:v>Diurno</c:v>
                </c:pt>
                <c:pt idx="1">
                  <c:v>Prime</c:v>
                </c:pt>
              </c:strCache>
            </c:strRef>
          </c:cat>
          <c:val>
            <c:numRef>
              <c:f>Resultados!$C$70:$D$70</c:f>
              <c:numCache>
                <c:formatCode>General</c:formatCode>
                <c:ptCount val="2"/>
                <c:pt idx="0">
                  <c:v>20.100000000000001</c:v>
                </c:pt>
                <c:pt idx="1">
                  <c:v>36.6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2-45D5-889F-F2749A3A8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929855"/>
        <c:axId val="1352930687"/>
      </c:barChart>
      <c:catAx>
        <c:axId val="1352929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352930687"/>
        <c:crosses val="autoZero"/>
        <c:auto val="1"/>
        <c:lblAlgn val="ctr"/>
        <c:lblOffset val="100"/>
        <c:noMultiLvlLbl val="0"/>
      </c:catAx>
      <c:valAx>
        <c:axId val="1352930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352929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L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s-MX" dirty="0"/>
              <a:t>Alcance </a:t>
            </a:r>
            <a:r>
              <a:rPr lang="es-MX" dirty="0" smtClean="0"/>
              <a:t>Bruto (miles)</a:t>
            </a:r>
            <a:endParaRPr lang="es-MX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'perfiles final'!$B$6</c:f>
              <c:strCache>
                <c:ptCount val="1"/>
                <c:pt idx="0">
                  <c:v>Alcance Bruto</c:v>
                </c:pt>
              </c:strCache>
            </c:strRef>
          </c:tx>
          <c:spPr>
            <a:noFill/>
            <a:ln w="19050">
              <a:solidFill>
                <a:srgbClr val="5B008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5B008F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'perfiles final'!$A$7:$A$8</c:f>
              <c:strCache>
                <c:ptCount val="2"/>
                <c:pt idx="0">
                  <c:v>Hombres +18</c:v>
                </c:pt>
                <c:pt idx="1">
                  <c:v>Mujeres +18</c:v>
                </c:pt>
              </c:strCache>
            </c:strRef>
          </c:cat>
          <c:val>
            <c:numRef>
              <c:f>'perfiles final'!$B$7:$B$8</c:f>
              <c:numCache>
                <c:formatCode>#,##0</c:formatCode>
                <c:ptCount val="2"/>
                <c:pt idx="0">
                  <c:v>266800</c:v>
                </c:pt>
                <c:pt idx="1">
                  <c:v>405000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8E-4F63-A041-D5B3D000DF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87098064"/>
        <c:axId val="1687112208"/>
      </c:barChart>
      <c:catAx>
        <c:axId val="168709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687112208"/>
        <c:crosses val="autoZero"/>
        <c:auto val="1"/>
        <c:lblAlgn val="ctr"/>
        <c:lblOffset val="100"/>
        <c:noMultiLvlLbl val="0"/>
      </c:catAx>
      <c:valAx>
        <c:axId val="168711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68709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L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s-MX" dirty="0" smtClean="0"/>
              <a:t>Fidelidad (%)</a:t>
            </a:r>
            <a:endParaRPr lang="es-MX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'perfiles final'!$B$10</c:f>
              <c:strCache>
                <c:ptCount val="1"/>
                <c:pt idx="0">
                  <c:v>Fidelidad</c:v>
                </c:pt>
              </c:strCache>
            </c:strRef>
          </c:tx>
          <c:spPr>
            <a:noFill/>
            <a:ln w="19050">
              <a:solidFill>
                <a:srgbClr val="FF44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44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'perfiles final'!$A$11:$A$12</c:f>
              <c:strCache>
                <c:ptCount val="2"/>
                <c:pt idx="0">
                  <c:v>Hombres +18</c:v>
                </c:pt>
                <c:pt idx="1">
                  <c:v>Mujeres +18</c:v>
                </c:pt>
              </c:strCache>
            </c:strRef>
          </c:cat>
          <c:val>
            <c:numRef>
              <c:f>'perfiles final'!$B$11:$B$12</c:f>
              <c:numCache>
                <c:formatCode>General</c:formatCode>
                <c:ptCount val="2"/>
                <c:pt idx="0">
                  <c:v>84</c:v>
                </c:pt>
                <c:pt idx="1">
                  <c:v>85.3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B-4475-92C8-67D059888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7108464"/>
        <c:axId val="1687110960"/>
      </c:barChart>
      <c:catAx>
        <c:axId val="168710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687110960"/>
        <c:crosses val="autoZero"/>
        <c:auto val="1"/>
        <c:lblAlgn val="ctr"/>
        <c:lblOffset val="100"/>
        <c:noMultiLvlLbl val="0"/>
      </c:catAx>
      <c:valAx>
        <c:axId val="16871109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68710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L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s-MX" sz="1100"/>
              <a:t>Adhesión (%)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pRUEBA!$A$56</c:f>
              <c:strCache>
                <c:ptCount val="1"/>
                <c:pt idx="0">
                  <c:v>18 a 24</c:v>
                </c:pt>
              </c:strCache>
            </c:strRef>
          </c:tx>
          <c:spPr>
            <a:solidFill>
              <a:srgbClr val="DFB3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pRUEBA!$B$55:$C$55</c:f>
              <c:strCache>
                <c:ptCount val="2"/>
                <c:pt idx="0">
                  <c:v>Adhesión sin Franja</c:v>
                </c:pt>
                <c:pt idx="1">
                  <c:v>Adhesión Franja</c:v>
                </c:pt>
              </c:strCache>
            </c:strRef>
          </c:cat>
          <c:val>
            <c:numRef>
              <c:f>pRUEBA!$B$56:$C$56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01-46DE-B562-58569F0A4915}"/>
            </c:ext>
          </c:extLst>
        </c:ser>
        <c:ser>
          <c:idx val="1"/>
          <c:order val="1"/>
          <c:tx>
            <c:strRef>
              <c:f>pRUEBA!$A$57</c:f>
              <c:strCache>
                <c:ptCount val="1"/>
                <c:pt idx="0">
                  <c:v>25 a 34</c:v>
                </c:pt>
              </c:strCache>
            </c:strRef>
          </c:tx>
          <c:spPr>
            <a:solidFill>
              <a:srgbClr val="FFAB40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pRUEBA!$B$55:$C$55</c:f>
              <c:strCache>
                <c:ptCount val="2"/>
                <c:pt idx="0">
                  <c:v>Adhesión sin Franja</c:v>
                </c:pt>
                <c:pt idx="1">
                  <c:v>Adhesión Franja</c:v>
                </c:pt>
              </c:strCache>
            </c:strRef>
          </c:cat>
          <c:val>
            <c:numRef>
              <c:f>pRUEBA!$B$57:$C$57</c:f>
              <c:numCache>
                <c:formatCode>General</c:formatCode>
                <c:ptCount val="2"/>
                <c:pt idx="0">
                  <c:v>15.5</c:v>
                </c:pt>
                <c:pt idx="1">
                  <c:v>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01-46DE-B562-58569F0A4915}"/>
            </c:ext>
          </c:extLst>
        </c:ser>
        <c:ser>
          <c:idx val="2"/>
          <c:order val="2"/>
          <c:tx>
            <c:strRef>
              <c:f>pRUEBA!$A$58</c:f>
              <c:strCache>
                <c:ptCount val="1"/>
                <c:pt idx="0">
                  <c:v>35 a 49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pRUEBA!$B$55:$C$55</c:f>
              <c:strCache>
                <c:ptCount val="2"/>
                <c:pt idx="0">
                  <c:v>Adhesión sin Franja</c:v>
                </c:pt>
                <c:pt idx="1">
                  <c:v>Adhesión Franja</c:v>
                </c:pt>
              </c:strCache>
            </c:strRef>
          </c:cat>
          <c:val>
            <c:numRef>
              <c:f>pRUEBA!$B$58:$C$58</c:f>
              <c:numCache>
                <c:formatCode>General</c:formatCode>
                <c:ptCount val="2"/>
                <c:pt idx="0">
                  <c:v>23.5</c:v>
                </c:pt>
                <c:pt idx="1">
                  <c:v>26.4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01-46DE-B562-58569F0A4915}"/>
            </c:ext>
          </c:extLst>
        </c:ser>
        <c:ser>
          <c:idx val="3"/>
          <c:order val="3"/>
          <c:tx>
            <c:strRef>
              <c:f>pRUEBA!$A$59</c:f>
              <c:strCache>
                <c:ptCount val="1"/>
                <c:pt idx="0">
                  <c:v>50 a 64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pRUEBA!$B$55:$C$55</c:f>
              <c:strCache>
                <c:ptCount val="2"/>
                <c:pt idx="0">
                  <c:v>Adhesión sin Franja</c:v>
                </c:pt>
                <c:pt idx="1">
                  <c:v>Adhesión Franja</c:v>
                </c:pt>
              </c:strCache>
            </c:strRef>
          </c:cat>
          <c:val>
            <c:numRef>
              <c:f>pRUEBA!$B$59:$C$59</c:f>
              <c:numCache>
                <c:formatCode>General</c:formatCode>
                <c:ptCount val="2"/>
                <c:pt idx="0">
                  <c:v>22.8</c:v>
                </c:pt>
                <c:pt idx="1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01-46DE-B562-58569F0A4915}"/>
            </c:ext>
          </c:extLst>
        </c:ser>
        <c:ser>
          <c:idx val="4"/>
          <c:order val="4"/>
          <c:tx>
            <c:strRef>
              <c:f>pRUEBA!$A$60</c:f>
              <c:strCache>
                <c:ptCount val="1"/>
                <c:pt idx="0">
                  <c:v>65 a 99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pRUEBA!$B$55:$C$55</c:f>
              <c:strCache>
                <c:ptCount val="2"/>
                <c:pt idx="0">
                  <c:v>Adhesión sin Franja</c:v>
                </c:pt>
                <c:pt idx="1">
                  <c:v>Adhesión Franja</c:v>
                </c:pt>
              </c:strCache>
            </c:strRef>
          </c:cat>
          <c:val>
            <c:numRef>
              <c:f>pRUEBA!$B$60:$C$60</c:f>
              <c:numCache>
                <c:formatCode>General</c:formatCode>
                <c:ptCount val="2"/>
                <c:pt idx="0">
                  <c:v>26.5</c:v>
                </c:pt>
                <c:pt idx="1">
                  <c:v>25.7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01-46DE-B562-58569F0A4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7481023"/>
        <c:axId val="1387488095"/>
      </c:barChart>
      <c:catAx>
        <c:axId val="1387481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387488095"/>
        <c:crosses val="autoZero"/>
        <c:auto val="1"/>
        <c:lblAlgn val="ctr"/>
        <c:lblOffset val="100"/>
        <c:noMultiLvlLbl val="0"/>
      </c:catAx>
      <c:valAx>
        <c:axId val="138748809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87481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L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200" b="0" cap="none" spc="0" dirty="0" err="1" smtClean="0"/>
              <a:t>Alcance</a:t>
            </a:r>
            <a:r>
              <a:rPr lang="en-US" sz="1200" b="0" cap="none" spc="0" dirty="0" smtClean="0"/>
              <a:t> (</a:t>
            </a:r>
            <a:r>
              <a:rPr lang="en-US" sz="1200" b="0" cap="none" spc="0" dirty="0" err="1" smtClean="0"/>
              <a:t>en</a:t>
            </a:r>
            <a:r>
              <a:rPr lang="en-US" sz="1200" b="0" cap="none" spc="0" dirty="0" smtClean="0"/>
              <a:t> miles)</a:t>
            </a:r>
            <a:endParaRPr lang="en-US" sz="1200" b="0" cap="none" spc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pRUEBA!$B$63</c:f>
              <c:strCache>
                <c:ptCount val="1"/>
                <c:pt idx="0">
                  <c:v>Sin Franja</c:v>
                </c:pt>
              </c:strCache>
            </c:strRef>
          </c:tx>
          <c:spPr>
            <a:pattFill prst="pct25">
              <a:fgClr>
                <a:srgbClr val="78909C"/>
              </a:fgClr>
              <a:bgClr>
                <a:srgbClr val="FFFFFF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pRUEBA!$A$64:$A$68</c:f>
              <c:strCache>
                <c:ptCount val="5"/>
                <c:pt idx="0">
                  <c:v>18 a 24</c:v>
                </c:pt>
                <c:pt idx="1">
                  <c:v>25 a 34</c:v>
                </c:pt>
                <c:pt idx="2">
                  <c:v>35 a 49</c:v>
                </c:pt>
                <c:pt idx="3">
                  <c:v>50 a 64</c:v>
                </c:pt>
                <c:pt idx="4">
                  <c:v>65 a 99</c:v>
                </c:pt>
              </c:strCache>
            </c:strRef>
          </c:cat>
          <c:val>
            <c:numRef>
              <c:f>pRUEBA!$B$64:$B$68</c:f>
              <c:numCache>
                <c:formatCode>#,##0</c:formatCode>
                <c:ptCount val="5"/>
                <c:pt idx="0">
                  <c:v>37200</c:v>
                </c:pt>
                <c:pt idx="1">
                  <c:v>118400</c:v>
                </c:pt>
                <c:pt idx="2">
                  <c:v>181600</c:v>
                </c:pt>
                <c:pt idx="3">
                  <c:v>176900</c:v>
                </c:pt>
                <c:pt idx="4">
                  <c:v>202000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22-4309-B24A-058830B6B24C}"/>
            </c:ext>
          </c:extLst>
        </c:ser>
        <c:ser>
          <c:idx val="1"/>
          <c:order val="1"/>
          <c:tx>
            <c:strRef>
              <c:f>pRUEBA!$C$63</c:f>
              <c:strCache>
                <c:ptCount val="1"/>
                <c:pt idx="0">
                  <c:v>Franja 2022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pRUEBA!$A$64:$A$68</c:f>
              <c:strCache>
                <c:ptCount val="5"/>
                <c:pt idx="0">
                  <c:v>18 a 24</c:v>
                </c:pt>
                <c:pt idx="1">
                  <c:v>25 a 34</c:v>
                </c:pt>
                <c:pt idx="2">
                  <c:v>35 a 49</c:v>
                </c:pt>
                <c:pt idx="3">
                  <c:v>50 a 64</c:v>
                </c:pt>
                <c:pt idx="4">
                  <c:v>65 a 99</c:v>
                </c:pt>
              </c:strCache>
            </c:strRef>
          </c:cat>
          <c:val>
            <c:numRef>
              <c:f>pRUEBA!$C$64:$C$68</c:f>
              <c:numCache>
                <c:formatCode>#,##0</c:formatCode>
                <c:ptCount val="5"/>
                <c:pt idx="0">
                  <c:v>27100</c:v>
                </c:pt>
                <c:pt idx="1">
                  <c:v>109100</c:v>
                </c:pt>
                <c:pt idx="2">
                  <c:v>191500</c:v>
                </c:pt>
                <c:pt idx="3">
                  <c:v>153800</c:v>
                </c:pt>
                <c:pt idx="4">
                  <c:v>190300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22-4309-B24A-058830B6B2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366737215"/>
        <c:axId val="1366738463"/>
      </c:barChart>
      <c:catAx>
        <c:axId val="13667372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366738463"/>
        <c:crosses val="autoZero"/>
        <c:auto val="1"/>
        <c:lblAlgn val="ctr"/>
        <c:lblOffset val="100"/>
        <c:noMultiLvlLbl val="0"/>
      </c:catAx>
      <c:valAx>
        <c:axId val="1366738463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66737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L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s-MX" sz="1200" dirty="0" smtClean="0"/>
              <a:t>Fidelidad (%)</a:t>
            </a:r>
            <a:endParaRPr lang="es-MX" sz="1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pRUEBA!$B$70</c:f>
              <c:strCache>
                <c:ptCount val="1"/>
                <c:pt idx="0">
                  <c:v>Sin Franja</c:v>
                </c:pt>
              </c:strCache>
            </c:strRef>
          </c:tx>
          <c:spPr>
            <a:pattFill prst="pct25">
              <a:fgClr>
                <a:srgbClr val="78909C"/>
              </a:fgClr>
              <a:bgClr>
                <a:srgbClr val="FFFFFF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pRUEBA!$A$71:$A$75</c:f>
              <c:strCache>
                <c:ptCount val="5"/>
                <c:pt idx="0">
                  <c:v>18 a 24</c:v>
                </c:pt>
                <c:pt idx="1">
                  <c:v>25 a 34</c:v>
                </c:pt>
                <c:pt idx="2">
                  <c:v>35 a 49</c:v>
                </c:pt>
                <c:pt idx="3">
                  <c:v>50 a 64</c:v>
                </c:pt>
                <c:pt idx="4">
                  <c:v>65 a 99</c:v>
                </c:pt>
              </c:strCache>
            </c:strRef>
          </c:cat>
          <c:val>
            <c:numRef>
              <c:f>pRUEBA!$B$71:$B$75</c:f>
              <c:numCache>
                <c:formatCode>General</c:formatCode>
                <c:ptCount val="5"/>
                <c:pt idx="0">
                  <c:v>83.3</c:v>
                </c:pt>
                <c:pt idx="1">
                  <c:v>87.5</c:v>
                </c:pt>
                <c:pt idx="2">
                  <c:v>86.5</c:v>
                </c:pt>
                <c:pt idx="3">
                  <c:v>86.2</c:v>
                </c:pt>
                <c:pt idx="4">
                  <c:v>87.8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6-4564-AD52-F8425C10785D}"/>
            </c:ext>
          </c:extLst>
        </c:ser>
        <c:ser>
          <c:idx val="1"/>
          <c:order val="1"/>
          <c:tx>
            <c:strRef>
              <c:f>pRUEBA!$C$70</c:f>
              <c:strCache>
                <c:ptCount val="1"/>
                <c:pt idx="0">
                  <c:v>Franja 2022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pRUEBA!$A$71:$A$75</c:f>
              <c:strCache>
                <c:ptCount val="5"/>
                <c:pt idx="0">
                  <c:v>18 a 24</c:v>
                </c:pt>
                <c:pt idx="1">
                  <c:v>25 a 34</c:v>
                </c:pt>
                <c:pt idx="2">
                  <c:v>35 a 49</c:v>
                </c:pt>
                <c:pt idx="3">
                  <c:v>50 a 64</c:v>
                </c:pt>
                <c:pt idx="4">
                  <c:v>65 a 99</c:v>
                </c:pt>
              </c:strCache>
            </c:strRef>
          </c:cat>
          <c:val>
            <c:numRef>
              <c:f>pRUEBA!$C$71:$C$75</c:f>
              <c:numCache>
                <c:formatCode>General</c:formatCode>
                <c:ptCount val="5"/>
                <c:pt idx="0">
                  <c:v>83.6</c:v>
                </c:pt>
                <c:pt idx="1">
                  <c:v>89.8</c:v>
                </c:pt>
                <c:pt idx="2">
                  <c:v>84.8</c:v>
                </c:pt>
                <c:pt idx="3">
                  <c:v>83.6</c:v>
                </c:pt>
                <c:pt idx="4">
                  <c:v>83.1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66-4564-AD52-F8425C107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6726399"/>
        <c:axId val="1197827359"/>
      </c:barChart>
      <c:catAx>
        <c:axId val="1366726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197827359"/>
        <c:crosses val="autoZero"/>
        <c:auto val="1"/>
        <c:lblAlgn val="ctr"/>
        <c:lblOffset val="100"/>
        <c:noMultiLvlLbl val="0"/>
      </c:catAx>
      <c:valAx>
        <c:axId val="119782735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366726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L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200"/>
              <a:t>Adhesión (%)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pRUEBA!$A$80</c:f>
              <c:strCache>
                <c:ptCount val="1"/>
                <c:pt idx="0">
                  <c:v>ABC1</c:v>
                </c:pt>
              </c:strCache>
            </c:strRef>
          </c:tx>
          <c:spPr>
            <a:solidFill>
              <a:srgbClr val="DFB3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pRUEBA!$B$79:$C$79</c:f>
              <c:strCache>
                <c:ptCount val="2"/>
                <c:pt idx="0">
                  <c:v>Adhesión sin Franja</c:v>
                </c:pt>
                <c:pt idx="1">
                  <c:v>Adhesión Franja</c:v>
                </c:pt>
              </c:strCache>
            </c:strRef>
          </c:cat>
          <c:val>
            <c:numRef>
              <c:f>pRUEBA!$B$80:$C$80</c:f>
              <c:numCache>
                <c:formatCode>General</c:formatCode>
                <c:ptCount val="2"/>
                <c:pt idx="0">
                  <c:v>8.1</c:v>
                </c:pt>
                <c:pt idx="1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ED-4020-8D8A-0A4AA0AD1648}"/>
            </c:ext>
          </c:extLst>
        </c:ser>
        <c:ser>
          <c:idx val="1"/>
          <c:order val="1"/>
          <c:tx>
            <c:strRef>
              <c:f>pRUEBA!$A$81</c:f>
              <c:strCache>
                <c:ptCount val="1"/>
                <c:pt idx="0">
                  <c:v>C2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pRUEBA!$B$79:$C$79</c:f>
              <c:strCache>
                <c:ptCount val="2"/>
                <c:pt idx="0">
                  <c:v>Adhesión sin Franja</c:v>
                </c:pt>
                <c:pt idx="1">
                  <c:v>Adhesión Franja</c:v>
                </c:pt>
              </c:strCache>
            </c:strRef>
          </c:cat>
          <c:val>
            <c:numRef>
              <c:f>pRUEBA!$B$81:$C$81</c:f>
              <c:numCache>
                <c:formatCode>General</c:formatCode>
                <c:ptCount val="2"/>
                <c:pt idx="0">
                  <c:v>17.100000000000001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ED-4020-8D8A-0A4AA0AD1648}"/>
            </c:ext>
          </c:extLst>
        </c:ser>
        <c:ser>
          <c:idx val="2"/>
          <c:order val="2"/>
          <c:tx>
            <c:strRef>
              <c:f>pRUEBA!$A$82</c:f>
              <c:strCache>
                <c:ptCount val="1"/>
                <c:pt idx="0">
                  <c:v>C3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pRUEBA!$B$79:$C$79</c:f>
              <c:strCache>
                <c:ptCount val="2"/>
                <c:pt idx="0">
                  <c:v>Adhesión sin Franja</c:v>
                </c:pt>
                <c:pt idx="1">
                  <c:v>Adhesión Franja</c:v>
                </c:pt>
              </c:strCache>
            </c:strRef>
          </c:cat>
          <c:val>
            <c:numRef>
              <c:f>pRUEBA!$B$82:$C$82</c:f>
              <c:numCache>
                <c:formatCode>General</c:formatCode>
                <c:ptCount val="2"/>
                <c:pt idx="0">
                  <c:v>27.5</c:v>
                </c:pt>
                <c:pt idx="1">
                  <c:v>25.6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ED-4020-8D8A-0A4AA0AD1648}"/>
            </c:ext>
          </c:extLst>
        </c:ser>
        <c:ser>
          <c:idx val="3"/>
          <c:order val="3"/>
          <c:tx>
            <c:strRef>
              <c:f>pRUEBA!$A$83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pRUEBA!$B$79:$C$79</c:f>
              <c:strCache>
                <c:ptCount val="2"/>
                <c:pt idx="0">
                  <c:v>Adhesión sin Franja</c:v>
                </c:pt>
                <c:pt idx="1">
                  <c:v>Adhesión Franja</c:v>
                </c:pt>
              </c:strCache>
            </c:strRef>
          </c:cat>
          <c:val>
            <c:numRef>
              <c:f>pRUEBA!$B$83:$C$83</c:f>
              <c:numCache>
                <c:formatCode>General</c:formatCode>
                <c:ptCount val="2"/>
                <c:pt idx="0">
                  <c:v>47.4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ED-4020-8D8A-0A4AA0AD1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7481439"/>
        <c:axId val="1387481855"/>
      </c:barChart>
      <c:catAx>
        <c:axId val="1387481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387481855"/>
        <c:crosses val="autoZero"/>
        <c:auto val="1"/>
        <c:lblAlgn val="ctr"/>
        <c:lblOffset val="100"/>
        <c:noMultiLvlLbl val="0"/>
      </c:catAx>
      <c:valAx>
        <c:axId val="138748185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87481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L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200" b="0" cap="none" spc="0" dirty="0" err="1" smtClean="0"/>
              <a:t>Alcance</a:t>
            </a:r>
            <a:r>
              <a:rPr lang="en-US" sz="1200" b="0" cap="none" spc="0" dirty="0" smtClean="0"/>
              <a:t> (miles)</a:t>
            </a:r>
            <a:endParaRPr lang="en-US" sz="1200" b="0" cap="none" spc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pRUEBA!$B$86</c:f>
              <c:strCache>
                <c:ptCount val="1"/>
                <c:pt idx="0">
                  <c:v>Sin Franja</c:v>
                </c:pt>
              </c:strCache>
            </c:strRef>
          </c:tx>
          <c:spPr>
            <a:pattFill prst="pct25">
              <a:fgClr>
                <a:srgbClr val="78909C"/>
              </a:fgClr>
              <a:bgClr>
                <a:srgbClr val="FFFFFF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pRUEBA!$A$87:$A$90</c:f>
              <c:strCache>
                <c:ptCount val="4"/>
                <c:pt idx="0">
                  <c:v>ABC1</c:v>
                </c:pt>
                <c:pt idx="1">
                  <c:v>C2</c:v>
                </c:pt>
                <c:pt idx="2">
                  <c:v>C3</c:v>
                </c:pt>
                <c:pt idx="3">
                  <c:v>D</c:v>
                </c:pt>
              </c:strCache>
            </c:strRef>
          </c:cat>
          <c:val>
            <c:numRef>
              <c:f>pRUEBA!$B$87:$B$90</c:f>
              <c:numCache>
                <c:formatCode>#,##0</c:formatCode>
                <c:ptCount val="4"/>
                <c:pt idx="0">
                  <c:v>63200</c:v>
                </c:pt>
                <c:pt idx="1">
                  <c:v>136500</c:v>
                </c:pt>
                <c:pt idx="2">
                  <c:v>214100</c:v>
                </c:pt>
                <c:pt idx="3">
                  <c:v>359000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AB-44BE-869A-E54F53FBC7F1}"/>
            </c:ext>
          </c:extLst>
        </c:ser>
        <c:ser>
          <c:idx val="1"/>
          <c:order val="1"/>
          <c:tx>
            <c:strRef>
              <c:f>pRUEBA!$C$86</c:f>
              <c:strCache>
                <c:ptCount val="1"/>
                <c:pt idx="0">
                  <c:v>Franja 2022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pRUEBA!$A$87:$A$90</c:f>
              <c:strCache>
                <c:ptCount val="4"/>
                <c:pt idx="0">
                  <c:v>ABC1</c:v>
                </c:pt>
                <c:pt idx="1">
                  <c:v>C2</c:v>
                </c:pt>
                <c:pt idx="2">
                  <c:v>C3</c:v>
                </c:pt>
                <c:pt idx="3">
                  <c:v>D</c:v>
                </c:pt>
              </c:strCache>
            </c:strRef>
          </c:cat>
          <c:val>
            <c:numRef>
              <c:f>pRUEBA!$C$87:$C$90</c:f>
              <c:numCache>
                <c:formatCode>#,##0</c:formatCode>
                <c:ptCount val="4"/>
                <c:pt idx="0">
                  <c:v>62900</c:v>
                </c:pt>
                <c:pt idx="1">
                  <c:v>111400</c:v>
                </c:pt>
                <c:pt idx="2">
                  <c:v>190000</c:v>
                </c:pt>
                <c:pt idx="3">
                  <c:v>362400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AB-44BE-869A-E54F53FBC7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377284911"/>
        <c:axId val="1377281583"/>
      </c:barChart>
      <c:catAx>
        <c:axId val="13772849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377281583"/>
        <c:crosses val="autoZero"/>
        <c:auto val="1"/>
        <c:lblAlgn val="ctr"/>
        <c:lblOffset val="100"/>
        <c:noMultiLvlLbl val="0"/>
      </c:catAx>
      <c:valAx>
        <c:axId val="1377281583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77284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L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200"/>
              <a:t>Fidelidad (%)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pRUEBA!$B$92</c:f>
              <c:strCache>
                <c:ptCount val="1"/>
                <c:pt idx="0">
                  <c:v>Sin Franja</c:v>
                </c:pt>
              </c:strCache>
            </c:strRef>
          </c:tx>
          <c:spPr>
            <a:pattFill prst="pct25">
              <a:fgClr>
                <a:srgbClr val="78909C"/>
              </a:fgClr>
              <a:bgClr>
                <a:srgbClr val="FFFFFF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pRUEBA!$A$93:$A$96</c:f>
              <c:strCache>
                <c:ptCount val="4"/>
                <c:pt idx="0">
                  <c:v>ABC1</c:v>
                </c:pt>
                <c:pt idx="1">
                  <c:v>C2</c:v>
                </c:pt>
                <c:pt idx="2">
                  <c:v>C3</c:v>
                </c:pt>
                <c:pt idx="3">
                  <c:v>D</c:v>
                </c:pt>
              </c:strCache>
            </c:strRef>
          </c:cat>
          <c:val>
            <c:numRef>
              <c:f>pRUEBA!$B$93:$B$96</c:f>
              <c:numCache>
                <c:formatCode>General</c:formatCode>
                <c:ptCount val="4"/>
                <c:pt idx="0">
                  <c:v>85.6</c:v>
                </c:pt>
                <c:pt idx="1">
                  <c:v>83.6</c:v>
                </c:pt>
                <c:pt idx="2">
                  <c:v>85.9</c:v>
                </c:pt>
                <c:pt idx="3">
                  <c:v>88.3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24-4109-9D05-ADAA4AC1D222}"/>
            </c:ext>
          </c:extLst>
        </c:ser>
        <c:ser>
          <c:idx val="1"/>
          <c:order val="1"/>
          <c:tx>
            <c:strRef>
              <c:f>pRUEBA!$C$92</c:f>
              <c:strCache>
                <c:ptCount val="1"/>
                <c:pt idx="0">
                  <c:v>Franja 2022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8353695845532695E-3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79A-44D1-9991-BC5DE889C2C5}"/>
                </c:ext>
              </c:extLst>
            </c:dLbl>
            <c:dLbl>
              <c:idx val="1"/>
              <c:layout>
                <c:manualLayout>
                  <c:x val="1.3253054376829904E-2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79A-44D1-9991-BC5DE889C2C5}"/>
                </c:ext>
              </c:extLst>
            </c:dLbl>
            <c:dLbl>
              <c:idx val="2"/>
              <c:layout>
                <c:manualLayout>
                  <c:x val="8.8353695845532695E-3"/>
                  <c:y val="9.25925925925921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79A-44D1-9991-BC5DE889C2C5}"/>
                </c:ext>
              </c:extLst>
            </c:dLbl>
            <c:dLbl>
              <c:idx val="3"/>
              <c:layout>
                <c:manualLayout>
                  <c:x val="2.6506108753659809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79A-44D1-9991-BC5DE889C2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pRUEBA!$A$93:$A$96</c:f>
              <c:strCache>
                <c:ptCount val="4"/>
                <c:pt idx="0">
                  <c:v>ABC1</c:v>
                </c:pt>
                <c:pt idx="1">
                  <c:v>C2</c:v>
                </c:pt>
                <c:pt idx="2">
                  <c:v>C3</c:v>
                </c:pt>
                <c:pt idx="3">
                  <c:v>D</c:v>
                </c:pt>
              </c:strCache>
            </c:strRef>
          </c:cat>
          <c:val>
            <c:numRef>
              <c:f>pRUEBA!$C$93:$C$96</c:f>
              <c:numCache>
                <c:formatCode>General</c:formatCode>
                <c:ptCount val="4"/>
                <c:pt idx="0">
                  <c:v>82.2</c:v>
                </c:pt>
                <c:pt idx="1">
                  <c:v>82.9</c:v>
                </c:pt>
                <c:pt idx="2">
                  <c:v>82.9</c:v>
                </c:pt>
                <c:pt idx="3">
                  <c:v>86.7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24-4109-9D05-ADAA4AC1D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7286575"/>
        <c:axId val="1377272431"/>
      </c:barChart>
      <c:catAx>
        <c:axId val="1377286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377272431"/>
        <c:crosses val="autoZero"/>
        <c:auto val="1"/>
        <c:lblAlgn val="ctr"/>
        <c:lblOffset val="100"/>
        <c:noMultiLvlLbl val="0"/>
      </c:catAx>
      <c:valAx>
        <c:axId val="137727243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377286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L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200"/>
              <a:t>Adhesión </a:t>
            </a:r>
          </a:p>
        </c:rich>
      </c:tx>
      <c:layout>
        <c:manualLayout>
          <c:xMode val="edge"/>
          <c:yMode val="edge"/>
          <c:x val="0.37839075161790631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pRUEBA!$F$55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5B00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pRUEBA!$G$54:$H$54</c:f>
              <c:strCache>
                <c:ptCount val="2"/>
                <c:pt idx="0">
                  <c:v>Sin Franja</c:v>
                </c:pt>
                <c:pt idx="1">
                  <c:v>Franja 2022</c:v>
                </c:pt>
              </c:strCache>
            </c:strRef>
          </c:cat>
          <c:val>
            <c:numRef>
              <c:f>pRUEBA!$G$55:$H$55</c:f>
              <c:numCache>
                <c:formatCode>General</c:formatCode>
                <c:ptCount val="2"/>
                <c:pt idx="0">
                  <c:v>41.6</c:v>
                </c:pt>
                <c:pt idx="1">
                  <c:v>41.5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6-4E53-95EC-FC5EF5707263}"/>
            </c:ext>
          </c:extLst>
        </c:ser>
        <c:ser>
          <c:idx val="1"/>
          <c:order val="1"/>
          <c:tx>
            <c:strRef>
              <c:f>pRUEBA!$F$56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pRUEBA!$G$54:$H$54</c:f>
              <c:strCache>
                <c:ptCount val="2"/>
                <c:pt idx="0">
                  <c:v>Sin Franja</c:v>
                </c:pt>
                <c:pt idx="1">
                  <c:v>Franja 2022</c:v>
                </c:pt>
              </c:strCache>
            </c:strRef>
          </c:cat>
          <c:val>
            <c:numRef>
              <c:f>pRUEBA!$G$56:$H$56</c:f>
              <c:numCache>
                <c:formatCode>General</c:formatCode>
                <c:ptCount val="2"/>
                <c:pt idx="0">
                  <c:v>58.4</c:v>
                </c:pt>
                <c:pt idx="1">
                  <c:v>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06-4E53-95EC-FC5EF5707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7687455"/>
        <c:axId val="967688287"/>
      </c:barChart>
      <c:catAx>
        <c:axId val="967687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967688287"/>
        <c:crosses val="autoZero"/>
        <c:auto val="1"/>
        <c:lblAlgn val="ctr"/>
        <c:lblOffset val="100"/>
        <c:noMultiLvlLbl val="0"/>
      </c:catAx>
      <c:valAx>
        <c:axId val="96768828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67687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L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200"/>
              <a:t>Alcance (en miles)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pRUEBA!$H$58</c:f>
              <c:strCache>
                <c:ptCount val="1"/>
                <c:pt idx="0">
                  <c:v>Franja 2022</c:v>
                </c:pt>
              </c:strCache>
            </c:strRef>
          </c:tx>
          <c:spPr>
            <a:noFill/>
            <a:ln w="19050">
              <a:solidFill>
                <a:srgbClr val="5B008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5B008F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pRUEBA!$F$59:$F$60</c:f>
              <c:strCache>
                <c:ptCount val="2"/>
                <c:pt idx="0">
                  <c:v>Hombres +18</c:v>
                </c:pt>
                <c:pt idx="1">
                  <c:v>Mujeres +18</c:v>
                </c:pt>
              </c:strCache>
            </c:strRef>
          </c:cat>
          <c:val>
            <c:numRef>
              <c:f>pRUEBA!$H$59:$H$60</c:f>
              <c:numCache>
                <c:formatCode>#,##0</c:formatCode>
                <c:ptCount val="2"/>
                <c:pt idx="0">
                  <c:v>536200</c:v>
                </c:pt>
                <c:pt idx="1">
                  <c:v>762200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AB-4186-BDA3-AEFD14120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8467167"/>
        <c:axId val="1138477983"/>
      </c:barChart>
      <c:catAx>
        <c:axId val="1138467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138477983"/>
        <c:crosses val="autoZero"/>
        <c:auto val="1"/>
        <c:lblAlgn val="ctr"/>
        <c:lblOffset val="100"/>
        <c:noMultiLvlLbl val="0"/>
      </c:catAx>
      <c:valAx>
        <c:axId val="1138477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138467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s-MX" sz="1200"/>
              <a:t>Alcance (miles personas)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Resultados!$B$73</c:f>
              <c:strCache>
                <c:ptCount val="1"/>
                <c:pt idx="0">
                  <c:v>Individuos</c:v>
                </c:pt>
              </c:strCache>
            </c:strRef>
          </c:tx>
          <c:spPr>
            <a:solidFill>
              <a:srgbClr val="5B00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Resultados!$C$72:$D$72</c:f>
              <c:strCache>
                <c:ptCount val="2"/>
                <c:pt idx="0">
                  <c:v>Diurno</c:v>
                </c:pt>
                <c:pt idx="1">
                  <c:v>Prime</c:v>
                </c:pt>
              </c:strCache>
            </c:strRef>
          </c:cat>
          <c:val>
            <c:numRef>
              <c:f>Resultados!$C$73:$D$73</c:f>
              <c:numCache>
                <c:formatCode>#,##0</c:formatCode>
                <c:ptCount val="2"/>
                <c:pt idx="0">
                  <c:v>726700</c:v>
                </c:pt>
                <c:pt idx="1">
                  <c:v>1400700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C0-4353-8716-E1789811D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938591"/>
        <c:axId val="1352939007"/>
      </c:barChart>
      <c:catAx>
        <c:axId val="1352938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352939007"/>
        <c:crosses val="autoZero"/>
        <c:auto val="1"/>
        <c:lblAlgn val="ctr"/>
        <c:lblOffset val="100"/>
        <c:noMultiLvlLbl val="0"/>
      </c:catAx>
      <c:valAx>
        <c:axId val="1352939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352938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L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200"/>
              <a:t>Fidelidad (%)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pRUEBA!$H$62</c:f>
              <c:strCache>
                <c:ptCount val="1"/>
                <c:pt idx="0">
                  <c:v>Franja 2022</c:v>
                </c:pt>
              </c:strCache>
            </c:strRef>
          </c:tx>
          <c:spPr>
            <a:noFill/>
            <a:ln w="19050">
              <a:solidFill>
                <a:srgbClr val="FF44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pRUEBA!$F$63:$F$64</c:f>
              <c:strCache>
                <c:ptCount val="2"/>
                <c:pt idx="0">
                  <c:v>Hombres +18</c:v>
                </c:pt>
                <c:pt idx="1">
                  <c:v>Mujeres +18</c:v>
                </c:pt>
              </c:strCache>
            </c:strRef>
          </c:cat>
          <c:val>
            <c:numRef>
              <c:f>pRUEBA!$H$63:$H$64</c:f>
              <c:numCache>
                <c:formatCode>General</c:formatCode>
                <c:ptCount val="2"/>
                <c:pt idx="0">
                  <c:v>82.4</c:v>
                </c:pt>
                <c:pt idx="1">
                  <c:v>82.8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D-4571-B7F0-6C6C96733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8469663"/>
        <c:axId val="1138471327"/>
      </c:barChart>
      <c:catAx>
        <c:axId val="113846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138471327"/>
        <c:crosses val="autoZero"/>
        <c:auto val="1"/>
        <c:lblAlgn val="ctr"/>
        <c:lblOffset val="100"/>
        <c:noMultiLvlLbl val="0"/>
      </c:catAx>
      <c:valAx>
        <c:axId val="113847132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13846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L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s-MX" sz="1200" dirty="0" smtClean="0"/>
              <a:t>Adhesión</a:t>
            </a:r>
            <a:endParaRPr lang="es-MX" sz="1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pRUEBA!$F$67</c:f>
              <c:strCache>
                <c:ptCount val="1"/>
                <c:pt idx="0">
                  <c:v>18 a 24</c:v>
                </c:pt>
              </c:strCache>
            </c:strRef>
          </c:tx>
          <c:spPr>
            <a:solidFill>
              <a:srgbClr val="DFB3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pRUEBA!$G$66:$H$66</c:f>
              <c:strCache>
                <c:ptCount val="2"/>
                <c:pt idx="0">
                  <c:v>Sin Franja</c:v>
                </c:pt>
                <c:pt idx="1">
                  <c:v>Franja 2022</c:v>
                </c:pt>
              </c:strCache>
            </c:strRef>
          </c:cat>
          <c:val>
            <c:numRef>
              <c:f>pRUEBA!$G$67:$H$67</c:f>
              <c:numCache>
                <c:formatCode>General</c:formatCode>
                <c:ptCount val="2"/>
                <c:pt idx="0">
                  <c:v>3.8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3B-4FDF-BC09-1F15A4214FE8}"/>
            </c:ext>
          </c:extLst>
        </c:ser>
        <c:ser>
          <c:idx val="1"/>
          <c:order val="1"/>
          <c:tx>
            <c:strRef>
              <c:f>pRUEBA!$F$68</c:f>
              <c:strCache>
                <c:ptCount val="1"/>
                <c:pt idx="0">
                  <c:v>25 a 34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pRUEBA!$G$66:$H$66</c:f>
              <c:strCache>
                <c:ptCount val="2"/>
                <c:pt idx="0">
                  <c:v>Sin Franja</c:v>
                </c:pt>
                <c:pt idx="1">
                  <c:v>Franja 2022</c:v>
                </c:pt>
              </c:strCache>
            </c:strRef>
          </c:cat>
          <c:val>
            <c:numRef>
              <c:f>pRUEBA!$G$68:$H$68</c:f>
              <c:numCache>
                <c:formatCode>General</c:formatCode>
                <c:ptCount val="2"/>
                <c:pt idx="0">
                  <c:v>12.6</c:v>
                </c:pt>
                <c:pt idx="1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3B-4FDF-BC09-1F15A4214FE8}"/>
            </c:ext>
          </c:extLst>
        </c:ser>
        <c:ser>
          <c:idx val="2"/>
          <c:order val="2"/>
          <c:tx>
            <c:strRef>
              <c:f>pRUEBA!$F$69</c:f>
              <c:strCache>
                <c:ptCount val="1"/>
                <c:pt idx="0">
                  <c:v>35 a 49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pRUEBA!$G$66:$H$66</c:f>
              <c:strCache>
                <c:ptCount val="2"/>
                <c:pt idx="0">
                  <c:v>Sin Franja</c:v>
                </c:pt>
                <c:pt idx="1">
                  <c:v>Franja 2022</c:v>
                </c:pt>
              </c:strCache>
            </c:strRef>
          </c:cat>
          <c:val>
            <c:numRef>
              <c:f>pRUEBA!$G$69:$H$69</c:f>
              <c:numCache>
                <c:formatCode>General</c:formatCode>
                <c:ptCount val="2"/>
                <c:pt idx="0">
                  <c:v>23.2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3B-4FDF-BC09-1F15A4214FE8}"/>
            </c:ext>
          </c:extLst>
        </c:ser>
        <c:ser>
          <c:idx val="3"/>
          <c:order val="3"/>
          <c:tx>
            <c:strRef>
              <c:f>pRUEBA!$F$70</c:f>
              <c:strCache>
                <c:ptCount val="1"/>
                <c:pt idx="0">
                  <c:v>50 a 64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pRUEBA!$G$66:$H$66</c:f>
              <c:strCache>
                <c:ptCount val="2"/>
                <c:pt idx="0">
                  <c:v>Sin Franja</c:v>
                </c:pt>
                <c:pt idx="1">
                  <c:v>Franja 2022</c:v>
                </c:pt>
              </c:strCache>
            </c:strRef>
          </c:cat>
          <c:val>
            <c:numRef>
              <c:f>pRUEBA!$G$70:$H$70</c:f>
              <c:numCache>
                <c:formatCode>General</c:formatCode>
                <c:ptCount val="2"/>
                <c:pt idx="0">
                  <c:v>25.4</c:v>
                </c:pt>
                <c:pt idx="1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3B-4FDF-BC09-1F15A4214FE8}"/>
            </c:ext>
          </c:extLst>
        </c:ser>
        <c:ser>
          <c:idx val="4"/>
          <c:order val="4"/>
          <c:tx>
            <c:strRef>
              <c:f>pRUEBA!$F$71</c:f>
              <c:strCache>
                <c:ptCount val="1"/>
                <c:pt idx="0">
                  <c:v>65 a 99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pRUEBA!$G$66:$H$66</c:f>
              <c:strCache>
                <c:ptCount val="2"/>
                <c:pt idx="0">
                  <c:v>Sin Franja</c:v>
                </c:pt>
                <c:pt idx="1">
                  <c:v>Franja 2022</c:v>
                </c:pt>
              </c:strCache>
            </c:strRef>
          </c:cat>
          <c:val>
            <c:numRef>
              <c:f>pRUEBA!$G$71:$H$71</c:f>
              <c:numCache>
                <c:formatCode>General</c:formatCode>
                <c:ptCount val="2"/>
                <c:pt idx="0">
                  <c:v>27.8</c:v>
                </c:pt>
                <c:pt idx="1">
                  <c:v>26.6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3B-4FDF-BC09-1F15A4214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0534415"/>
        <c:axId val="1140544815"/>
      </c:barChart>
      <c:catAx>
        <c:axId val="1140534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140544815"/>
        <c:crosses val="autoZero"/>
        <c:auto val="1"/>
        <c:lblAlgn val="ctr"/>
        <c:lblOffset val="100"/>
        <c:noMultiLvlLbl val="0"/>
      </c:catAx>
      <c:valAx>
        <c:axId val="114054481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40534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L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s-MX" sz="1200" b="0" cap="none" spc="0" dirty="0" smtClean="0"/>
              <a:t>Alcance (en miles)</a:t>
            </a:r>
            <a:endParaRPr lang="es-MX" sz="1200" b="0" cap="none" spc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pRUEBA!$G$74</c:f>
              <c:strCache>
                <c:ptCount val="1"/>
                <c:pt idx="0">
                  <c:v>Sin Franja</c:v>
                </c:pt>
              </c:strCache>
            </c:strRef>
          </c:tx>
          <c:spPr>
            <a:solidFill>
              <a:srgbClr val="7890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pRUEBA!$F$75:$F$79</c:f>
              <c:strCache>
                <c:ptCount val="5"/>
                <c:pt idx="0">
                  <c:v>18 a 24</c:v>
                </c:pt>
                <c:pt idx="1">
                  <c:v>25 a 34</c:v>
                </c:pt>
                <c:pt idx="2">
                  <c:v>35 a 49</c:v>
                </c:pt>
                <c:pt idx="3">
                  <c:v>50 a 64</c:v>
                </c:pt>
                <c:pt idx="4">
                  <c:v>65 a 99</c:v>
                </c:pt>
              </c:strCache>
            </c:strRef>
          </c:cat>
          <c:val>
            <c:numRef>
              <c:f>pRUEBA!$G$75:$G$79</c:f>
              <c:numCache>
                <c:formatCode>#,##0</c:formatCode>
                <c:ptCount val="5"/>
                <c:pt idx="0">
                  <c:v>54000</c:v>
                </c:pt>
                <c:pt idx="1">
                  <c:v>185500</c:v>
                </c:pt>
                <c:pt idx="2">
                  <c:v>333900</c:v>
                </c:pt>
                <c:pt idx="3">
                  <c:v>364800</c:v>
                </c:pt>
                <c:pt idx="4">
                  <c:v>395700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8B-4BE3-9D56-67EC7635D086}"/>
            </c:ext>
          </c:extLst>
        </c:ser>
        <c:ser>
          <c:idx val="1"/>
          <c:order val="1"/>
          <c:tx>
            <c:strRef>
              <c:f>pRUEBA!$H$74</c:f>
              <c:strCache>
                <c:ptCount val="1"/>
                <c:pt idx="0">
                  <c:v>Franja 2022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pRUEBA!$F$75:$F$79</c:f>
              <c:strCache>
                <c:ptCount val="5"/>
                <c:pt idx="0">
                  <c:v>18 a 24</c:v>
                </c:pt>
                <c:pt idx="1">
                  <c:v>25 a 34</c:v>
                </c:pt>
                <c:pt idx="2">
                  <c:v>35 a 49</c:v>
                </c:pt>
                <c:pt idx="3">
                  <c:v>50 a 64</c:v>
                </c:pt>
                <c:pt idx="4">
                  <c:v>65 a 99</c:v>
                </c:pt>
              </c:strCache>
            </c:strRef>
          </c:cat>
          <c:val>
            <c:numRef>
              <c:f>pRUEBA!$H$75:$H$79</c:f>
              <c:numCache>
                <c:formatCode>#,##0</c:formatCode>
                <c:ptCount val="5"/>
                <c:pt idx="0">
                  <c:v>64900.000000000007</c:v>
                </c:pt>
                <c:pt idx="1">
                  <c:v>172200</c:v>
                </c:pt>
                <c:pt idx="2">
                  <c:v>345400</c:v>
                </c:pt>
                <c:pt idx="3">
                  <c:v>340700</c:v>
                </c:pt>
                <c:pt idx="4">
                  <c:v>375200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8B-4BE3-9D56-67EC7635D0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026302959"/>
        <c:axId val="1026304207"/>
      </c:barChart>
      <c:catAx>
        <c:axId val="10263029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026304207"/>
        <c:crosses val="autoZero"/>
        <c:auto val="1"/>
        <c:lblAlgn val="ctr"/>
        <c:lblOffset val="100"/>
        <c:noMultiLvlLbl val="0"/>
      </c:catAx>
      <c:valAx>
        <c:axId val="1026304207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026302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L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200"/>
              <a:t>Fidelidad (%)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pRUEBA!$H$83</c:f>
              <c:strCache>
                <c:ptCount val="1"/>
                <c:pt idx="0">
                  <c:v>Franja 2022</c:v>
                </c:pt>
              </c:strCache>
            </c:strRef>
          </c:tx>
          <c:spPr>
            <a:noFill/>
            <a:ln w="19050">
              <a:solidFill>
                <a:srgbClr val="5B008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5B008F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pRUEBA!$F$84:$F$88</c:f>
              <c:strCache>
                <c:ptCount val="5"/>
                <c:pt idx="0">
                  <c:v>18 a 24</c:v>
                </c:pt>
                <c:pt idx="1">
                  <c:v>25 a 34</c:v>
                </c:pt>
                <c:pt idx="2">
                  <c:v>35 a 49</c:v>
                </c:pt>
                <c:pt idx="3">
                  <c:v>50 a 64</c:v>
                </c:pt>
                <c:pt idx="4">
                  <c:v>65 a 99</c:v>
                </c:pt>
              </c:strCache>
            </c:strRef>
          </c:cat>
          <c:val>
            <c:numRef>
              <c:f>pRUEBA!$H$84:$H$88</c:f>
              <c:numCache>
                <c:formatCode>General</c:formatCode>
                <c:ptCount val="5"/>
                <c:pt idx="0">
                  <c:v>88.5</c:v>
                </c:pt>
                <c:pt idx="1">
                  <c:v>84.8</c:v>
                </c:pt>
                <c:pt idx="2">
                  <c:v>83.8</c:v>
                </c:pt>
                <c:pt idx="3">
                  <c:v>79.900000000000006</c:v>
                </c:pt>
                <c:pt idx="4">
                  <c:v>82.1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97-46B9-BD40-2E31ADE31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6207423"/>
        <c:axId val="1176208671"/>
      </c:barChart>
      <c:catAx>
        <c:axId val="1176207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176208671"/>
        <c:crosses val="autoZero"/>
        <c:auto val="1"/>
        <c:lblAlgn val="ctr"/>
        <c:lblOffset val="100"/>
        <c:noMultiLvlLbl val="0"/>
      </c:catAx>
      <c:valAx>
        <c:axId val="117620867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176207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L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200" dirty="0" err="1" smtClean="0"/>
              <a:t>Adhesión</a:t>
            </a:r>
            <a:r>
              <a:rPr lang="en-US" sz="1200" dirty="0" smtClean="0"/>
              <a:t> (%)</a:t>
            </a:r>
            <a:endParaRPr lang="en-US" sz="1200" dirty="0"/>
          </a:p>
        </c:rich>
      </c:tx>
      <c:layout>
        <c:manualLayout>
          <c:xMode val="edge"/>
          <c:yMode val="edge"/>
          <c:x val="0.4376619365264272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pRUEBA!$F$92</c:f>
              <c:strCache>
                <c:ptCount val="1"/>
                <c:pt idx="0">
                  <c:v>ABC1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pRUEBA!$G$91:$H$91</c:f>
              <c:strCache>
                <c:ptCount val="2"/>
                <c:pt idx="0">
                  <c:v>Sin Franja</c:v>
                </c:pt>
                <c:pt idx="1">
                  <c:v>Franja 2022</c:v>
                </c:pt>
              </c:strCache>
            </c:strRef>
          </c:cat>
          <c:val>
            <c:numRef>
              <c:f>pRUEBA!$G$92:$H$92</c:f>
              <c:numCache>
                <c:formatCode>General</c:formatCode>
                <c:ptCount val="2"/>
                <c:pt idx="0">
                  <c:v>8.8000000000000007</c:v>
                </c:pt>
                <c:pt idx="1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F3-468B-8D1F-5772E89DCE21}"/>
            </c:ext>
          </c:extLst>
        </c:ser>
        <c:ser>
          <c:idx val="1"/>
          <c:order val="1"/>
          <c:tx>
            <c:strRef>
              <c:f>pRUEBA!$F$93</c:f>
              <c:strCache>
                <c:ptCount val="1"/>
                <c:pt idx="0">
                  <c:v>C2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pRUEBA!$G$91:$H$91</c:f>
              <c:strCache>
                <c:ptCount val="2"/>
                <c:pt idx="0">
                  <c:v>Sin Franja</c:v>
                </c:pt>
                <c:pt idx="1">
                  <c:v>Franja 2022</c:v>
                </c:pt>
              </c:strCache>
            </c:strRef>
          </c:cat>
          <c:val>
            <c:numRef>
              <c:f>pRUEBA!$G$93:$H$93</c:f>
              <c:numCache>
                <c:formatCode>General</c:formatCode>
                <c:ptCount val="2"/>
                <c:pt idx="0">
                  <c:v>17.2</c:v>
                </c:pt>
                <c:pt idx="1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F3-468B-8D1F-5772E89DCE21}"/>
            </c:ext>
          </c:extLst>
        </c:ser>
        <c:ser>
          <c:idx val="2"/>
          <c:order val="2"/>
          <c:tx>
            <c:strRef>
              <c:f>pRUEBA!$F$94</c:f>
              <c:strCache>
                <c:ptCount val="1"/>
                <c:pt idx="0">
                  <c:v>C3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pRUEBA!$G$91:$H$91</c:f>
              <c:strCache>
                <c:ptCount val="2"/>
                <c:pt idx="0">
                  <c:v>Sin Franja</c:v>
                </c:pt>
                <c:pt idx="1">
                  <c:v>Franja 2022</c:v>
                </c:pt>
              </c:strCache>
            </c:strRef>
          </c:cat>
          <c:val>
            <c:numRef>
              <c:f>pRUEBA!$G$94:$H$94</c:f>
              <c:numCache>
                <c:formatCode>General</c:formatCode>
                <c:ptCount val="2"/>
                <c:pt idx="0">
                  <c:v>27.9</c:v>
                </c:pt>
                <c:pt idx="1">
                  <c:v>26.8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F3-468B-8D1F-5772E89DCE21}"/>
            </c:ext>
          </c:extLst>
        </c:ser>
        <c:ser>
          <c:idx val="3"/>
          <c:order val="3"/>
          <c:tx>
            <c:strRef>
              <c:f>pRUEBA!$F$95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pRUEBA!$G$91:$H$91</c:f>
              <c:strCache>
                <c:ptCount val="2"/>
                <c:pt idx="0">
                  <c:v>Sin Franja</c:v>
                </c:pt>
                <c:pt idx="1">
                  <c:v>Franja 2022</c:v>
                </c:pt>
              </c:strCache>
            </c:strRef>
          </c:cat>
          <c:val>
            <c:numRef>
              <c:f>pRUEBA!$G$95:$H$95</c:f>
              <c:numCache>
                <c:formatCode>General</c:formatCode>
                <c:ptCount val="2"/>
                <c:pt idx="0">
                  <c:v>46.1</c:v>
                </c:pt>
                <c:pt idx="1">
                  <c:v>48.2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F3-468B-8D1F-5772E89DCE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9336431"/>
        <c:axId val="1149315215"/>
      </c:barChart>
      <c:catAx>
        <c:axId val="1149336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149315215"/>
        <c:crosses val="autoZero"/>
        <c:auto val="1"/>
        <c:lblAlgn val="ctr"/>
        <c:lblOffset val="100"/>
        <c:noMultiLvlLbl val="0"/>
      </c:catAx>
      <c:valAx>
        <c:axId val="114931521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49336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L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200" b="0" cap="none" spc="0" dirty="0" err="1" smtClean="0"/>
              <a:t>Alcance</a:t>
            </a:r>
            <a:r>
              <a:rPr lang="en-US" sz="1200" b="0" cap="none" spc="0" dirty="0" smtClean="0"/>
              <a:t> (</a:t>
            </a:r>
            <a:r>
              <a:rPr lang="en-US" sz="1200" b="0" cap="none" spc="0" dirty="0" err="1" smtClean="0"/>
              <a:t>en</a:t>
            </a:r>
            <a:r>
              <a:rPr lang="en-US" sz="1200" b="0" cap="none" spc="0" dirty="0" smtClean="0"/>
              <a:t> miles)</a:t>
            </a:r>
            <a:endParaRPr lang="en-US" sz="1200" b="0" cap="none" spc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pRUEBA!$G$98</c:f>
              <c:strCache>
                <c:ptCount val="1"/>
                <c:pt idx="0">
                  <c:v>Sin Franja</c:v>
                </c:pt>
              </c:strCache>
            </c:strRef>
          </c:tx>
          <c:spPr>
            <a:solidFill>
              <a:srgbClr val="7890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pRUEBA!$F$99:$F$102</c:f>
              <c:strCache>
                <c:ptCount val="4"/>
                <c:pt idx="0">
                  <c:v>ABC1</c:v>
                </c:pt>
                <c:pt idx="1">
                  <c:v>C2</c:v>
                </c:pt>
                <c:pt idx="2">
                  <c:v>C3</c:v>
                </c:pt>
                <c:pt idx="3">
                  <c:v>D</c:v>
                </c:pt>
              </c:strCache>
            </c:strRef>
          </c:cat>
          <c:val>
            <c:numRef>
              <c:f>pRUEBA!$G$99:$G$102</c:f>
              <c:numCache>
                <c:formatCode>#,##0</c:formatCode>
                <c:ptCount val="4"/>
                <c:pt idx="0">
                  <c:v>128600</c:v>
                </c:pt>
                <c:pt idx="1">
                  <c:v>253200</c:v>
                </c:pt>
                <c:pt idx="2">
                  <c:v>403700</c:v>
                </c:pt>
                <c:pt idx="3">
                  <c:v>653000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A-42CB-BE7B-67198D38889F}"/>
            </c:ext>
          </c:extLst>
        </c:ser>
        <c:ser>
          <c:idx val="1"/>
          <c:order val="1"/>
          <c:tx>
            <c:strRef>
              <c:f>pRUEBA!$H$98</c:f>
              <c:strCache>
                <c:ptCount val="1"/>
                <c:pt idx="0">
                  <c:v>Franja 2022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pRUEBA!$F$99:$F$102</c:f>
              <c:strCache>
                <c:ptCount val="4"/>
                <c:pt idx="0">
                  <c:v>ABC1</c:v>
                </c:pt>
                <c:pt idx="1">
                  <c:v>C2</c:v>
                </c:pt>
                <c:pt idx="2">
                  <c:v>C3</c:v>
                </c:pt>
                <c:pt idx="3">
                  <c:v>D</c:v>
                </c:pt>
              </c:strCache>
            </c:strRef>
          </c:cat>
          <c:val>
            <c:numRef>
              <c:f>pRUEBA!$H$99:$H$102</c:f>
              <c:numCache>
                <c:formatCode>#,##0</c:formatCode>
                <c:ptCount val="4"/>
                <c:pt idx="0">
                  <c:v>124000</c:v>
                </c:pt>
                <c:pt idx="1">
                  <c:v>234800</c:v>
                </c:pt>
                <c:pt idx="2">
                  <c:v>376000</c:v>
                </c:pt>
                <c:pt idx="3">
                  <c:v>666000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8A-42CB-BE7B-67198D3888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76205343"/>
        <c:axId val="1176197439"/>
      </c:barChart>
      <c:catAx>
        <c:axId val="11762053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176197439"/>
        <c:crosses val="autoZero"/>
        <c:auto val="1"/>
        <c:lblAlgn val="ctr"/>
        <c:lblOffset val="100"/>
        <c:noMultiLvlLbl val="0"/>
      </c:catAx>
      <c:valAx>
        <c:axId val="117619743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176205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L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200"/>
              <a:t>Fidelidad (%)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pRUEBA!$H$105</c:f>
              <c:strCache>
                <c:ptCount val="1"/>
                <c:pt idx="0">
                  <c:v>Franja 2022</c:v>
                </c:pt>
              </c:strCache>
            </c:strRef>
          </c:tx>
          <c:spPr>
            <a:noFill/>
            <a:ln w="19050">
              <a:solidFill>
                <a:srgbClr val="5B008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5B008F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pRUEBA!$F$106:$F$109</c:f>
              <c:strCache>
                <c:ptCount val="4"/>
                <c:pt idx="0">
                  <c:v>ABC1</c:v>
                </c:pt>
                <c:pt idx="1">
                  <c:v>C2</c:v>
                </c:pt>
                <c:pt idx="2">
                  <c:v>C3</c:v>
                </c:pt>
                <c:pt idx="3">
                  <c:v>D</c:v>
                </c:pt>
              </c:strCache>
            </c:strRef>
          </c:cat>
          <c:val>
            <c:numRef>
              <c:f>pRUEBA!$H$106:$H$109</c:f>
              <c:numCache>
                <c:formatCode>General</c:formatCode>
                <c:ptCount val="4"/>
                <c:pt idx="0">
                  <c:v>79.599999999999994</c:v>
                </c:pt>
                <c:pt idx="1">
                  <c:v>81.3</c:v>
                </c:pt>
                <c:pt idx="2">
                  <c:v>82.6</c:v>
                </c:pt>
                <c:pt idx="3">
                  <c:v>83.8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42-46BC-9771-242D64793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9321455"/>
        <c:axId val="1149330607"/>
      </c:barChart>
      <c:catAx>
        <c:axId val="114932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149330607"/>
        <c:crosses val="autoZero"/>
        <c:auto val="1"/>
        <c:lblAlgn val="ctr"/>
        <c:lblOffset val="100"/>
        <c:noMultiLvlLbl val="0"/>
      </c:catAx>
      <c:valAx>
        <c:axId val="114933060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149321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L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19050">
              <a:solidFill>
                <a:srgbClr val="FF44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FF44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Sumado!$B$8:$B$14</c:f>
              <c:strCache>
                <c:ptCount val="7"/>
                <c:pt idx="0">
                  <c:v>Presidencial y Parlamentaria 2017</c:v>
                </c:pt>
                <c:pt idx="1">
                  <c:v>Segunda vuelta 2017</c:v>
                </c:pt>
                <c:pt idx="2">
                  <c:v>Plebiscito Entrada 2020</c:v>
                </c:pt>
                <c:pt idx="3">
                  <c:v>Convención Constitucional 2021</c:v>
                </c:pt>
                <c:pt idx="4">
                  <c:v>Presidencial y Parlamentaria 2021</c:v>
                </c:pt>
                <c:pt idx="5">
                  <c:v>Segunda vuelta 2021</c:v>
                </c:pt>
                <c:pt idx="6">
                  <c:v>Plebiscito Salida</c:v>
                </c:pt>
              </c:strCache>
            </c:strRef>
          </c:cat>
          <c:val>
            <c:numRef>
              <c:f>Sumado!$C$8:$C$14</c:f>
              <c:numCache>
                <c:formatCode>General</c:formatCode>
                <c:ptCount val="7"/>
                <c:pt idx="0">
                  <c:v>30.4</c:v>
                </c:pt>
                <c:pt idx="1">
                  <c:v>31.2</c:v>
                </c:pt>
                <c:pt idx="2">
                  <c:v>36.5</c:v>
                </c:pt>
                <c:pt idx="3">
                  <c:v>36.200000000000003</c:v>
                </c:pt>
                <c:pt idx="4">
                  <c:v>30.9</c:v>
                </c:pt>
                <c:pt idx="5">
                  <c:v>32.5</c:v>
                </c:pt>
                <c:pt idx="6">
                  <c:v>36.6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CC-442A-81C0-53763CFB5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5231232"/>
        <c:axId val="1535229568"/>
      </c:barChart>
      <c:catAx>
        <c:axId val="153523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535229568"/>
        <c:crosses val="autoZero"/>
        <c:auto val="1"/>
        <c:lblAlgn val="ctr"/>
        <c:lblOffset val="100"/>
        <c:noMultiLvlLbl val="0"/>
      </c:catAx>
      <c:valAx>
        <c:axId val="153522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53523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L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Sumado!$C$17</c:f>
              <c:strCache>
                <c:ptCount val="1"/>
                <c:pt idx="0">
                  <c:v>rch# total ind</c:v>
                </c:pt>
              </c:strCache>
            </c:strRef>
          </c:tx>
          <c:spPr>
            <a:noFill/>
            <a:ln w="15875">
              <a:solidFill>
                <a:srgbClr val="5B008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5B008F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strRef>
              <c:f>Sumado!$B$19:$B$25</c:f>
              <c:strCache>
                <c:ptCount val="7"/>
                <c:pt idx="0">
                  <c:v>Presidencial y Parlamentaria 2017</c:v>
                </c:pt>
                <c:pt idx="1">
                  <c:v>Segunda vuelta 2017</c:v>
                </c:pt>
                <c:pt idx="2">
                  <c:v>Plebiscito Entrada 2020</c:v>
                </c:pt>
                <c:pt idx="3">
                  <c:v>Convención Constitucional 2021</c:v>
                </c:pt>
                <c:pt idx="4">
                  <c:v>Presidencial y Parlamentaria 2021</c:v>
                </c:pt>
                <c:pt idx="5">
                  <c:v>Segunda vuelta 2021</c:v>
                </c:pt>
                <c:pt idx="6">
                  <c:v>Plebiscito Salida</c:v>
                </c:pt>
              </c:strCache>
            </c:strRef>
          </c:cat>
          <c:val>
            <c:numRef>
              <c:f>Sumado!$C$19:$C$25</c:f>
              <c:numCache>
                <c:formatCode>#,##0</c:formatCode>
                <c:ptCount val="7"/>
                <c:pt idx="0">
                  <c:v>1110700</c:v>
                </c:pt>
                <c:pt idx="1">
                  <c:v>1182300</c:v>
                </c:pt>
                <c:pt idx="2">
                  <c:v>1499900</c:v>
                </c:pt>
                <c:pt idx="3">
                  <c:v>1547800</c:v>
                </c:pt>
                <c:pt idx="4">
                  <c:v>1141100</c:v>
                </c:pt>
                <c:pt idx="5">
                  <c:v>1210500</c:v>
                </c:pt>
                <c:pt idx="6">
                  <c:v>1400700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75-4DAB-9107-880BA18649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401502288"/>
        <c:axId val="1401510192"/>
      </c:barChart>
      <c:catAx>
        <c:axId val="1401502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401510192"/>
        <c:crosses val="autoZero"/>
        <c:auto val="1"/>
        <c:lblAlgn val="ctr"/>
        <c:lblOffset val="100"/>
        <c:noMultiLvlLbl val="0"/>
      </c:catAx>
      <c:valAx>
        <c:axId val="14015101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40150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 Narrow" panose="020B0606020202030204" pitchFamily="34" charset="0"/>
        </a:defRPr>
      </a:pPr>
      <a:endParaRPr lang="es-CL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Sumado!$J$6</c:f>
              <c:strCache>
                <c:ptCount val="1"/>
                <c:pt idx="0">
                  <c:v>fid%</c:v>
                </c:pt>
              </c:strCache>
            </c:strRef>
          </c:tx>
          <c:spPr>
            <a:noFill/>
            <a:ln w="19050">
              <a:solidFill>
                <a:srgbClr val="78909C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Sumado!$B$8:$B$14</c:f>
              <c:strCache>
                <c:ptCount val="7"/>
                <c:pt idx="0">
                  <c:v>Presidencial y Parlamentaria 2017</c:v>
                </c:pt>
                <c:pt idx="1">
                  <c:v>Segunda vuelta 2017</c:v>
                </c:pt>
                <c:pt idx="2">
                  <c:v>Plebiscito Entrada 2020</c:v>
                </c:pt>
                <c:pt idx="3">
                  <c:v>Convención Constitucional 2021</c:v>
                </c:pt>
                <c:pt idx="4">
                  <c:v>Presidencial y Parlamentaria 2021</c:v>
                </c:pt>
                <c:pt idx="5">
                  <c:v>Segunda vuelta 2021</c:v>
                </c:pt>
                <c:pt idx="6">
                  <c:v>Plebiscito Salida</c:v>
                </c:pt>
              </c:strCache>
            </c:strRef>
          </c:cat>
          <c:val>
            <c:numRef>
              <c:f>Sumado!$J$8:$J$14</c:f>
              <c:numCache>
                <c:formatCode>General</c:formatCode>
                <c:ptCount val="7"/>
                <c:pt idx="0">
                  <c:v>79.900000000000006</c:v>
                </c:pt>
                <c:pt idx="1">
                  <c:v>77</c:v>
                </c:pt>
                <c:pt idx="2">
                  <c:v>78.3</c:v>
                </c:pt>
                <c:pt idx="3">
                  <c:v>75.7</c:v>
                </c:pt>
                <c:pt idx="4">
                  <c:v>84.5</c:v>
                </c:pt>
                <c:pt idx="5">
                  <c:v>85</c:v>
                </c:pt>
                <c:pt idx="6">
                  <c:v>82.7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8E-4CA8-8246-07FA7DE80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5222912"/>
        <c:axId val="1535215424"/>
      </c:barChart>
      <c:catAx>
        <c:axId val="153522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535215424"/>
        <c:crosses val="autoZero"/>
        <c:auto val="1"/>
        <c:lblAlgn val="ctr"/>
        <c:lblOffset val="100"/>
        <c:noMultiLvlLbl val="0"/>
      </c:catAx>
      <c:valAx>
        <c:axId val="15352154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53522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 Narrow" panose="020B0606020202030204" pitchFamily="34" charset="0"/>
        </a:defRPr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200"/>
              <a:t>Fidelidad (%)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Resultados!$B$76</c:f>
              <c:strCache>
                <c:ptCount val="1"/>
                <c:pt idx="0">
                  <c:v>Individuos</c:v>
                </c:pt>
              </c:strCache>
            </c:strRef>
          </c:tx>
          <c:spPr>
            <a:solidFill>
              <a:srgbClr val="7890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Resultados!$C$75:$D$75</c:f>
              <c:strCache>
                <c:ptCount val="2"/>
                <c:pt idx="0">
                  <c:v>Diurno</c:v>
                </c:pt>
                <c:pt idx="1">
                  <c:v>Prime</c:v>
                </c:pt>
              </c:strCache>
            </c:strRef>
          </c:cat>
          <c:val>
            <c:numRef>
              <c:f>Resultados!$C$76:$D$76</c:f>
              <c:numCache>
                <c:formatCode>General</c:formatCode>
                <c:ptCount val="2"/>
                <c:pt idx="0">
                  <c:v>86.7</c:v>
                </c:pt>
                <c:pt idx="1">
                  <c:v>83.8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C-4F4D-A598-648286796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6730975"/>
        <c:axId val="1366727647"/>
      </c:barChart>
      <c:catAx>
        <c:axId val="1366730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366727647"/>
        <c:crosses val="autoZero"/>
        <c:auto val="1"/>
        <c:lblAlgn val="ctr"/>
        <c:lblOffset val="100"/>
        <c:noMultiLvlLbl val="0"/>
      </c:catAx>
      <c:valAx>
        <c:axId val="136672764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366730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Resultados!$C$6</c:f>
              <c:strCache>
                <c:ptCount val="1"/>
                <c:pt idx="0">
                  <c:v>Lunes a viernes</c:v>
                </c:pt>
              </c:strCache>
            </c:strRef>
          </c:tx>
          <c:spPr>
            <a:ln w="28575" cap="rnd">
              <a:solidFill>
                <a:srgbClr val="FF44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44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Resultados!$B$7:$B$32</c:f>
              <c:strCache>
                <c:ptCount val="26"/>
                <c:pt idx="0">
                  <c:v>[12:40 - 12:41&gt;</c:v>
                </c:pt>
                <c:pt idx="1">
                  <c:v>[12:41 - 12:42&gt;</c:v>
                </c:pt>
                <c:pt idx="2">
                  <c:v>[12:42 - 12:43&gt;</c:v>
                </c:pt>
                <c:pt idx="3">
                  <c:v>[12:43 - 12:44&gt;</c:v>
                </c:pt>
                <c:pt idx="4">
                  <c:v>[12:44 - 12:45&gt;</c:v>
                </c:pt>
                <c:pt idx="5">
                  <c:v>[12:45 - 12:46&gt;</c:v>
                </c:pt>
                <c:pt idx="6">
                  <c:v>[12:46 - 12:47&gt;</c:v>
                </c:pt>
                <c:pt idx="7">
                  <c:v>[12:47 - 12:48&gt;</c:v>
                </c:pt>
                <c:pt idx="8">
                  <c:v>[12:48 - 12:49&gt;</c:v>
                </c:pt>
                <c:pt idx="9">
                  <c:v>[12:49 - 12:50&gt;</c:v>
                </c:pt>
                <c:pt idx="10">
                  <c:v>[12:50 - 12:51&gt;</c:v>
                </c:pt>
                <c:pt idx="11">
                  <c:v>[12:51 - 12:52&gt;</c:v>
                </c:pt>
                <c:pt idx="12">
                  <c:v>[12:52 - 12:53&gt;</c:v>
                </c:pt>
                <c:pt idx="13">
                  <c:v>[12:53 - 12:54&gt;</c:v>
                </c:pt>
                <c:pt idx="14">
                  <c:v>[12:54 - 12:55&gt;</c:v>
                </c:pt>
                <c:pt idx="15">
                  <c:v>[12:55 - 12:56&gt;</c:v>
                </c:pt>
                <c:pt idx="16">
                  <c:v>[12:56 - 12:57&gt;</c:v>
                </c:pt>
                <c:pt idx="17">
                  <c:v>[12:57 - 12:58&gt;</c:v>
                </c:pt>
                <c:pt idx="18">
                  <c:v>[12:58 - 12:59&gt;</c:v>
                </c:pt>
                <c:pt idx="19">
                  <c:v>[12:59 - 13:00&gt;</c:v>
                </c:pt>
                <c:pt idx="20">
                  <c:v>[13:00 - 13:01&gt;</c:v>
                </c:pt>
                <c:pt idx="21">
                  <c:v>[13:01 - 13:02&gt;</c:v>
                </c:pt>
                <c:pt idx="22">
                  <c:v>[13:02 - 13:03&gt;</c:v>
                </c:pt>
                <c:pt idx="23">
                  <c:v>[13:03 - 13:04&gt;</c:v>
                </c:pt>
                <c:pt idx="24">
                  <c:v>[13:04 - 13:05&gt;</c:v>
                </c:pt>
                <c:pt idx="25">
                  <c:v>[13:05 - 13:06&gt;</c:v>
                </c:pt>
              </c:strCache>
            </c:strRef>
          </c:cat>
          <c:val>
            <c:numRef>
              <c:f>Resultados!$C$7:$C$32</c:f>
              <c:numCache>
                <c:formatCode>General</c:formatCode>
                <c:ptCount val="26"/>
                <c:pt idx="0">
                  <c:v>8.3000000000000007</c:v>
                </c:pt>
                <c:pt idx="1">
                  <c:v>8.3000000000000007</c:v>
                </c:pt>
                <c:pt idx="2">
                  <c:v>8.3000000000000007</c:v>
                </c:pt>
                <c:pt idx="3">
                  <c:v>8.3000000000000007</c:v>
                </c:pt>
                <c:pt idx="4">
                  <c:v>8.4</c:v>
                </c:pt>
                <c:pt idx="5">
                  <c:v>8.4</c:v>
                </c:pt>
                <c:pt idx="6">
                  <c:v>8.1999999999999993</c:v>
                </c:pt>
                <c:pt idx="7">
                  <c:v>8.1999999999999993</c:v>
                </c:pt>
                <c:pt idx="8">
                  <c:v>8.1999999999999993</c:v>
                </c:pt>
                <c:pt idx="9">
                  <c:v>8.3000000000000007</c:v>
                </c:pt>
                <c:pt idx="10">
                  <c:v>8.3000000000000007</c:v>
                </c:pt>
                <c:pt idx="11">
                  <c:v>8.3000000000000007</c:v>
                </c:pt>
                <c:pt idx="12">
                  <c:v>8.3000000000000007</c:v>
                </c:pt>
                <c:pt idx="13">
                  <c:v>8.3000000000000007</c:v>
                </c:pt>
                <c:pt idx="14">
                  <c:v>8.1999999999999993</c:v>
                </c:pt>
                <c:pt idx="15">
                  <c:v>8.1999999999999993</c:v>
                </c:pt>
                <c:pt idx="16">
                  <c:v>8.1999999999999993</c:v>
                </c:pt>
                <c:pt idx="17">
                  <c:v>8.1999999999999993</c:v>
                </c:pt>
                <c:pt idx="18">
                  <c:v>8.1999999999999993</c:v>
                </c:pt>
                <c:pt idx="19">
                  <c:v>8.1999999999999993</c:v>
                </c:pt>
                <c:pt idx="20">
                  <c:v>8.1999999999999993</c:v>
                </c:pt>
                <c:pt idx="21">
                  <c:v>8.1999999999999993</c:v>
                </c:pt>
                <c:pt idx="22">
                  <c:v>8.3000000000000007</c:v>
                </c:pt>
                <c:pt idx="23">
                  <c:v>8.3000000000000007</c:v>
                </c:pt>
                <c:pt idx="24">
                  <c:v>8.4</c:v>
                </c:pt>
                <c:pt idx="25">
                  <c:v>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77-473D-87CD-E22BBD65D9F4}"/>
            </c:ext>
          </c:extLst>
        </c:ser>
        <c:ser>
          <c:idx val="1"/>
          <c:order val="1"/>
          <c:tx>
            <c:strRef>
              <c:f>Resultados!$D$6</c:f>
              <c:strCache>
                <c:ptCount val="1"/>
                <c:pt idx="0">
                  <c:v>Sábado y Domingo</c:v>
                </c:pt>
              </c:strCache>
            </c:strRef>
          </c:tx>
          <c:spPr>
            <a:ln w="28575" cap="rnd">
              <a:solidFill>
                <a:srgbClr val="5B008F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5B008F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Resultados!$B$7:$B$32</c:f>
              <c:strCache>
                <c:ptCount val="26"/>
                <c:pt idx="0">
                  <c:v>[12:40 - 12:41&gt;</c:v>
                </c:pt>
                <c:pt idx="1">
                  <c:v>[12:41 - 12:42&gt;</c:v>
                </c:pt>
                <c:pt idx="2">
                  <c:v>[12:42 - 12:43&gt;</c:v>
                </c:pt>
                <c:pt idx="3">
                  <c:v>[12:43 - 12:44&gt;</c:v>
                </c:pt>
                <c:pt idx="4">
                  <c:v>[12:44 - 12:45&gt;</c:v>
                </c:pt>
                <c:pt idx="5">
                  <c:v>[12:45 - 12:46&gt;</c:v>
                </c:pt>
                <c:pt idx="6">
                  <c:v>[12:46 - 12:47&gt;</c:v>
                </c:pt>
                <c:pt idx="7">
                  <c:v>[12:47 - 12:48&gt;</c:v>
                </c:pt>
                <c:pt idx="8">
                  <c:v>[12:48 - 12:49&gt;</c:v>
                </c:pt>
                <c:pt idx="9">
                  <c:v>[12:49 - 12:50&gt;</c:v>
                </c:pt>
                <c:pt idx="10">
                  <c:v>[12:50 - 12:51&gt;</c:v>
                </c:pt>
                <c:pt idx="11">
                  <c:v>[12:51 - 12:52&gt;</c:v>
                </c:pt>
                <c:pt idx="12">
                  <c:v>[12:52 - 12:53&gt;</c:v>
                </c:pt>
                <c:pt idx="13">
                  <c:v>[12:53 - 12:54&gt;</c:v>
                </c:pt>
                <c:pt idx="14">
                  <c:v>[12:54 - 12:55&gt;</c:v>
                </c:pt>
                <c:pt idx="15">
                  <c:v>[12:55 - 12:56&gt;</c:v>
                </c:pt>
                <c:pt idx="16">
                  <c:v>[12:56 - 12:57&gt;</c:v>
                </c:pt>
                <c:pt idx="17">
                  <c:v>[12:57 - 12:58&gt;</c:v>
                </c:pt>
                <c:pt idx="18">
                  <c:v>[12:58 - 12:59&gt;</c:v>
                </c:pt>
                <c:pt idx="19">
                  <c:v>[12:59 - 13:00&gt;</c:v>
                </c:pt>
                <c:pt idx="20">
                  <c:v>[13:00 - 13:01&gt;</c:v>
                </c:pt>
                <c:pt idx="21">
                  <c:v>[13:01 - 13:02&gt;</c:v>
                </c:pt>
                <c:pt idx="22">
                  <c:v>[13:02 - 13:03&gt;</c:v>
                </c:pt>
                <c:pt idx="23">
                  <c:v>[13:03 - 13:04&gt;</c:v>
                </c:pt>
                <c:pt idx="24">
                  <c:v>[13:04 - 13:05&gt;</c:v>
                </c:pt>
                <c:pt idx="25">
                  <c:v>[13:05 - 13:06&gt;</c:v>
                </c:pt>
              </c:strCache>
            </c:strRef>
          </c:cat>
          <c:val>
            <c:numRef>
              <c:f>Resultados!$D$7:$D$32</c:f>
              <c:numCache>
                <c:formatCode>General</c:formatCode>
                <c:ptCount val="26"/>
                <c:pt idx="0">
                  <c:v>7.1</c:v>
                </c:pt>
                <c:pt idx="1">
                  <c:v>7.1</c:v>
                </c:pt>
                <c:pt idx="2">
                  <c:v>7.1</c:v>
                </c:pt>
                <c:pt idx="3">
                  <c:v>7.1</c:v>
                </c:pt>
                <c:pt idx="4">
                  <c:v>7.1</c:v>
                </c:pt>
                <c:pt idx="5">
                  <c:v>7.1</c:v>
                </c:pt>
                <c:pt idx="6">
                  <c:v>6.9</c:v>
                </c:pt>
                <c:pt idx="7">
                  <c:v>6.9</c:v>
                </c:pt>
                <c:pt idx="8">
                  <c:v>6.9</c:v>
                </c:pt>
                <c:pt idx="9">
                  <c:v>6.9</c:v>
                </c:pt>
                <c:pt idx="10">
                  <c:v>6.8</c:v>
                </c:pt>
                <c:pt idx="11">
                  <c:v>6.8</c:v>
                </c:pt>
                <c:pt idx="12">
                  <c:v>6.9</c:v>
                </c:pt>
                <c:pt idx="13">
                  <c:v>6.8</c:v>
                </c:pt>
                <c:pt idx="14">
                  <c:v>6.7</c:v>
                </c:pt>
                <c:pt idx="15">
                  <c:v>6.7</c:v>
                </c:pt>
                <c:pt idx="16">
                  <c:v>6.8</c:v>
                </c:pt>
                <c:pt idx="17">
                  <c:v>6.8</c:v>
                </c:pt>
                <c:pt idx="18">
                  <c:v>6.8</c:v>
                </c:pt>
                <c:pt idx="19">
                  <c:v>6.8</c:v>
                </c:pt>
                <c:pt idx="20">
                  <c:v>6.8</c:v>
                </c:pt>
                <c:pt idx="21">
                  <c:v>6.8</c:v>
                </c:pt>
                <c:pt idx="22">
                  <c:v>6.8</c:v>
                </c:pt>
                <c:pt idx="23">
                  <c:v>6.8</c:v>
                </c:pt>
                <c:pt idx="24">
                  <c:v>7.1</c:v>
                </c:pt>
                <c:pt idx="25">
                  <c:v>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77-473D-87CD-E22BBD65D9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8144943"/>
        <c:axId val="1288127887"/>
      </c:lineChart>
      <c:catAx>
        <c:axId val="128814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288127887"/>
        <c:crosses val="autoZero"/>
        <c:auto val="1"/>
        <c:lblAlgn val="ctr"/>
        <c:lblOffset val="100"/>
        <c:noMultiLvlLbl val="0"/>
      </c:catAx>
      <c:valAx>
        <c:axId val="1288127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288144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Resultados!$C$41</c:f>
              <c:strCache>
                <c:ptCount val="1"/>
                <c:pt idx="0">
                  <c:v>Lunes a viernes</c:v>
                </c:pt>
              </c:strCache>
            </c:strRef>
          </c:tx>
          <c:spPr>
            <a:ln w="28575" cap="rnd">
              <a:solidFill>
                <a:srgbClr val="FF44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44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Resultados!$B$42:$B$66</c:f>
              <c:strCache>
                <c:ptCount val="25"/>
                <c:pt idx="0">
                  <c:v>[20:40 - 20:41&gt;</c:v>
                </c:pt>
                <c:pt idx="1">
                  <c:v>[20:41 - 20:42&gt;</c:v>
                </c:pt>
                <c:pt idx="2">
                  <c:v>[20:42 - 20:43&gt;</c:v>
                </c:pt>
                <c:pt idx="3">
                  <c:v>[20:43 - 20:44&gt;</c:v>
                </c:pt>
                <c:pt idx="4">
                  <c:v>[20:44 - 20:45&gt;</c:v>
                </c:pt>
                <c:pt idx="5">
                  <c:v>[20:45 - 20:46&gt;</c:v>
                </c:pt>
                <c:pt idx="6">
                  <c:v>[20:46 - 20:47&gt;</c:v>
                </c:pt>
                <c:pt idx="7">
                  <c:v>[20:47 - 20:48&gt;</c:v>
                </c:pt>
                <c:pt idx="8">
                  <c:v>[20:48 - 20:49&gt;</c:v>
                </c:pt>
                <c:pt idx="9">
                  <c:v>[20:49 - 20:50&gt;</c:v>
                </c:pt>
                <c:pt idx="10">
                  <c:v>[20:50 - 20:51&gt;</c:v>
                </c:pt>
                <c:pt idx="11">
                  <c:v>[20:51 - 20:52&gt;</c:v>
                </c:pt>
                <c:pt idx="12">
                  <c:v>[20:52 - 20:53&gt;</c:v>
                </c:pt>
                <c:pt idx="13">
                  <c:v>[20:53 - 20:54&gt;</c:v>
                </c:pt>
                <c:pt idx="14">
                  <c:v>[20:54 - 20:55&gt;</c:v>
                </c:pt>
                <c:pt idx="15">
                  <c:v>[20:55 - 20:56&gt;</c:v>
                </c:pt>
                <c:pt idx="16">
                  <c:v>[20:56 - 20:57&gt;</c:v>
                </c:pt>
                <c:pt idx="17">
                  <c:v>[20:57 - 20:58&gt;</c:v>
                </c:pt>
                <c:pt idx="18">
                  <c:v>[20:58 - 20:59&gt;</c:v>
                </c:pt>
                <c:pt idx="19">
                  <c:v>[20:59 - 21:00&gt;</c:v>
                </c:pt>
                <c:pt idx="20">
                  <c:v>[21:00 - 21:01&gt;</c:v>
                </c:pt>
                <c:pt idx="21">
                  <c:v>[21:01 - 21:02&gt;</c:v>
                </c:pt>
                <c:pt idx="22">
                  <c:v>[21:02 - 21:03&gt;</c:v>
                </c:pt>
                <c:pt idx="23">
                  <c:v>[21:03 - 21:04&gt;</c:v>
                </c:pt>
                <c:pt idx="24">
                  <c:v>[21:04 - 21:05&gt;</c:v>
                </c:pt>
              </c:strCache>
            </c:strRef>
          </c:cat>
          <c:val>
            <c:numRef>
              <c:f>Resultados!$C$42:$C$66</c:f>
              <c:numCache>
                <c:formatCode>General</c:formatCode>
                <c:ptCount val="25"/>
                <c:pt idx="0">
                  <c:v>16.7</c:v>
                </c:pt>
                <c:pt idx="1">
                  <c:v>16.8</c:v>
                </c:pt>
                <c:pt idx="2">
                  <c:v>16.899999999999999</c:v>
                </c:pt>
                <c:pt idx="3">
                  <c:v>16.899999999999999</c:v>
                </c:pt>
                <c:pt idx="4">
                  <c:v>16.899999999999999</c:v>
                </c:pt>
                <c:pt idx="5">
                  <c:v>16.7</c:v>
                </c:pt>
                <c:pt idx="6">
                  <c:v>15.9</c:v>
                </c:pt>
                <c:pt idx="7">
                  <c:v>15.6</c:v>
                </c:pt>
                <c:pt idx="8">
                  <c:v>15.7</c:v>
                </c:pt>
                <c:pt idx="9">
                  <c:v>15.6</c:v>
                </c:pt>
                <c:pt idx="10">
                  <c:v>15.6</c:v>
                </c:pt>
                <c:pt idx="11">
                  <c:v>15.5</c:v>
                </c:pt>
                <c:pt idx="12">
                  <c:v>15.7</c:v>
                </c:pt>
                <c:pt idx="13">
                  <c:v>15.6</c:v>
                </c:pt>
                <c:pt idx="14">
                  <c:v>15.6</c:v>
                </c:pt>
                <c:pt idx="15">
                  <c:v>15.6</c:v>
                </c:pt>
                <c:pt idx="16">
                  <c:v>15.6</c:v>
                </c:pt>
                <c:pt idx="17">
                  <c:v>15.7</c:v>
                </c:pt>
                <c:pt idx="18">
                  <c:v>15.7</c:v>
                </c:pt>
                <c:pt idx="19">
                  <c:v>15.8</c:v>
                </c:pt>
                <c:pt idx="20">
                  <c:v>16</c:v>
                </c:pt>
                <c:pt idx="21">
                  <c:v>15.9</c:v>
                </c:pt>
                <c:pt idx="22">
                  <c:v>16.100000000000001</c:v>
                </c:pt>
                <c:pt idx="23">
                  <c:v>16.399999999999999</c:v>
                </c:pt>
                <c:pt idx="24">
                  <c:v>16.7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F9-4F18-B132-D623705A3084}"/>
            </c:ext>
          </c:extLst>
        </c:ser>
        <c:ser>
          <c:idx val="1"/>
          <c:order val="1"/>
          <c:tx>
            <c:strRef>
              <c:f>Resultados!$D$41</c:f>
              <c:strCache>
                <c:ptCount val="1"/>
                <c:pt idx="0">
                  <c:v>Sábado y Domingo</c:v>
                </c:pt>
              </c:strCache>
            </c:strRef>
          </c:tx>
          <c:spPr>
            <a:ln w="28575" cap="rnd">
              <a:solidFill>
                <a:srgbClr val="5B008F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5B008F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Resultados!$B$42:$B$66</c:f>
              <c:strCache>
                <c:ptCount val="25"/>
                <c:pt idx="0">
                  <c:v>[20:40 - 20:41&gt;</c:v>
                </c:pt>
                <c:pt idx="1">
                  <c:v>[20:41 - 20:42&gt;</c:v>
                </c:pt>
                <c:pt idx="2">
                  <c:v>[20:42 - 20:43&gt;</c:v>
                </c:pt>
                <c:pt idx="3">
                  <c:v>[20:43 - 20:44&gt;</c:v>
                </c:pt>
                <c:pt idx="4">
                  <c:v>[20:44 - 20:45&gt;</c:v>
                </c:pt>
                <c:pt idx="5">
                  <c:v>[20:45 - 20:46&gt;</c:v>
                </c:pt>
                <c:pt idx="6">
                  <c:v>[20:46 - 20:47&gt;</c:v>
                </c:pt>
                <c:pt idx="7">
                  <c:v>[20:47 - 20:48&gt;</c:v>
                </c:pt>
                <c:pt idx="8">
                  <c:v>[20:48 - 20:49&gt;</c:v>
                </c:pt>
                <c:pt idx="9">
                  <c:v>[20:49 - 20:50&gt;</c:v>
                </c:pt>
                <c:pt idx="10">
                  <c:v>[20:50 - 20:51&gt;</c:v>
                </c:pt>
                <c:pt idx="11">
                  <c:v>[20:51 - 20:52&gt;</c:v>
                </c:pt>
                <c:pt idx="12">
                  <c:v>[20:52 - 20:53&gt;</c:v>
                </c:pt>
                <c:pt idx="13">
                  <c:v>[20:53 - 20:54&gt;</c:v>
                </c:pt>
                <c:pt idx="14">
                  <c:v>[20:54 - 20:55&gt;</c:v>
                </c:pt>
                <c:pt idx="15">
                  <c:v>[20:55 - 20:56&gt;</c:v>
                </c:pt>
                <c:pt idx="16">
                  <c:v>[20:56 - 20:57&gt;</c:v>
                </c:pt>
                <c:pt idx="17">
                  <c:v>[20:57 - 20:58&gt;</c:v>
                </c:pt>
                <c:pt idx="18">
                  <c:v>[20:58 - 20:59&gt;</c:v>
                </c:pt>
                <c:pt idx="19">
                  <c:v>[20:59 - 21:00&gt;</c:v>
                </c:pt>
                <c:pt idx="20">
                  <c:v>[21:00 - 21:01&gt;</c:v>
                </c:pt>
                <c:pt idx="21">
                  <c:v>[21:01 - 21:02&gt;</c:v>
                </c:pt>
                <c:pt idx="22">
                  <c:v>[21:02 - 21:03&gt;</c:v>
                </c:pt>
                <c:pt idx="23">
                  <c:v>[21:03 - 21:04&gt;</c:v>
                </c:pt>
                <c:pt idx="24">
                  <c:v>[21:04 - 21:05&gt;</c:v>
                </c:pt>
              </c:strCache>
            </c:strRef>
          </c:cat>
          <c:val>
            <c:numRef>
              <c:f>Resultados!$D$42:$D$66</c:f>
              <c:numCache>
                <c:formatCode>General</c:formatCode>
                <c:ptCount val="25"/>
                <c:pt idx="0">
                  <c:v>12.6</c:v>
                </c:pt>
                <c:pt idx="1">
                  <c:v>12.5</c:v>
                </c:pt>
                <c:pt idx="2">
                  <c:v>12.5</c:v>
                </c:pt>
                <c:pt idx="3">
                  <c:v>12.7</c:v>
                </c:pt>
                <c:pt idx="4">
                  <c:v>12.8</c:v>
                </c:pt>
                <c:pt idx="5">
                  <c:v>12.8</c:v>
                </c:pt>
                <c:pt idx="6">
                  <c:v>12.1</c:v>
                </c:pt>
                <c:pt idx="7">
                  <c:v>12.1</c:v>
                </c:pt>
                <c:pt idx="8">
                  <c:v>12.2</c:v>
                </c:pt>
                <c:pt idx="9">
                  <c:v>12.1</c:v>
                </c:pt>
                <c:pt idx="10">
                  <c:v>12.2</c:v>
                </c:pt>
                <c:pt idx="11">
                  <c:v>12.3</c:v>
                </c:pt>
                <c:pt idx="12">
                  <c:v>12.4</c:v>
                </c:pt>
                <c:pt idx="13">
                  <c:v>12.2</c:v>
                </c:pt>
                <c:pt idx="14">
                  <c:v>12.3</c:v>
                </c:pt>
                <c:pt idx="15">
                  <c:v>12.3</c:v>
                </c:pt>
                <c:pt idx="16">
                  <c:v>12.3</c:v>
                </c:pt>
                <c:pt idx="17">
                  <c:v>12.3</c:v>
                </c:pt>
                <c:pt idx="18">
                  <c:v>12.3</c:v>
                </c:pt>
                <c:pt idx="19">
                  <c:v>12.5</c:v>
                </c:pt>
                <c:pt idx="20">
                  <c:v>12.6</c:v>
                </c:pt>
                <c:pt idx="21">
                  <c:v>12.6</c:v>
                </c:pt>
                <c:pt idx="22">
                  <c:v>12.9</c:v>
                </c:pt>
                <c:pt idx="23">
                  <c:v>12.8</c:v>
                </c:pt>
                <c:pt idx="24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F9-4F18-B132-D623705A30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4486495"/>
        <c:axId val="1284479423"/>
      </c:lineChart>
      <c:catAx>
        <c:axId val="1284486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284479423"/>
        <c:crosses val="autoZero"/>
        <c:auto val="1"/>
        <c:lblAlgn val="ctr"/>
        <c:lblOffset val="100"/>
        <c:noMultiLvlLbl val="0"/>
      </c:catAx>
      <c:valAx>
        <c:axId val="128447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284486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Grls!$C$6</c:f>
              <c:strCache>
                <c:ptCount val="1"/>
                <c:pt idx="0">
                  <c:v>Diurno</c:v>
                </c:pt>
              </c:strCache>
            </c:strRef>
          </c:tx>
          <c:spPr>
            <a:ln w="28575" cap="rnd">
              <a:solidFill>
                <a:srgbClr val="5B008F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5B008F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Grls!$B$7:$B$34</c:f>
              <c:strCache>
                <c:ptCount val="28"/>
                <c:pt idx="0">
                  <c:v>05/08/2022</c:v>
                </c:pt>
                <c:pt idx="1">
                  <c:v>06/08/2022</c:v>
                </c:pt>
                <c:pt idx="2">
                  <c:v>07/08/2022</c:v>
                </c:pt>
                <c:pt idx="3">
                  <c:v>08/08/2022</c:v>
                </c:pt>
                <c:pt idx="4">
                  <c:v>09/08/2022</c:v>
                </c:pt>
                <c:pt idx="5">
                  <c:v>10/08/2022</c:v>
                </c:pt>
                <c:pt idx="6">
                  <c:v>11/08/2022</c:v>
                </c:pt>
                <c:pt idx="7">
                  <c:v>12/08/2022</c:v>
                </c:pt>
                <c:pt idx="8">
                  <c:v>13/08/2022</c:v>
                </c:pt>
                <c:pt idx="9">
                  <c:v>14/08/2022</c:v>
                </c:pt>
                <c:pt idx="10">
                  <c:v>15/08/2022</c:v>
                </c:pt>
                <c:pt idx="11">
                  <c:v>16/08/2022</c:v>
                </c:pt>
                <c:pt idx="12">
                  <c:v>17/08/2022</c:v>
                </c:pt>
                <c:pt idx="13">
                  <c:v>18/08/2022</c:v>
                </c:pt>
                <c:pt idx="14">
                  <c:v>19/08/2022</c:v>
                </c:pt>
                <c:pt idx="15">
                  <c:v>20/08/2022</c:v>
                </c:pt>
                <c:pt idx="16">
                  <c:v>21/08/2022</c:v>
                </c:pt>
                <c:pt idx="17">
                  <c:v>22/08/2022</c:v>
                </c:pt>
                <c:pt idx="18">
                  <c:v>23/08/2022</c:v>
                </c:pt>
                <c:pt idx="19">
                  <c:v>24/08/2022</c:v>
                </c:pt>
                <c:pt idx="20">
                  <c:v>25/08/2022</c:v>
                </c:pt>
                <c:pt idx="21">
                  <c:v>26/08/2022</c:v>
                </c:pt>
                <c:pt idx="22">
                  <c:v>27/08/2022</c:v>
                </c:pt>
                <c:pt idx="23">
                  <c:v>28/08/2022</c:v>
                </c:pt>
                <c:pt idx="24">
                  <c:v>29/08/2022</c:v>
                </c:pt>
                <c:pt idx="25">
                  <c:v>30/08/2022</c:v>
                </c:pt>
                <c:pt idx="26">
                  <c:v>31/08/2023</c:v>
                </c:pt>
                <c:pt idx="27">
                  <c:v>01/09/2022</c:v>
                </c:pt>
              </c:strCache>
            </c:strRef>
          </c:cat>
          <c:val>
            <c:numRef>
              <c:f>Grls!$C$7:$C$34</c:f>
              <c:numCache>
                <c:formatCode>General</c:formatCode>
                <c:ptCount val="28"/>
                <c:pt idx="0">
                  <c:v>21.2</c:v>
                </c:pt>
                <c:pt idx="1">
                  <c:v>20.6</c:v>
                </c:pt>
                <c:pt idx="2">
                  <c:v>18.7</c:v>
                </c:pt>
                <c:pt idx="3">
                  <c:v>21.3</c:v>
                </c:pt>
                <c:pt idx="4">
                  <c:v>21.8</c:v>
                </c:pt>
                <c:pt idx="5">
                  <c:v>22.7</c:v>
                </c:pt>
                <c:pt idx="6">
                  <c:v>20</c:v>
                </c:pt>
                <c:pt idx="7">
                  <c:v>20.5</c:v>
                </c:pt>
                <c:pt idx="8">
                  <c:v>17.2</c:v>
                </c:pt>
                <c:pt idx="9">
                  <c:v>16.2</c:v>
                </c:pt>
                <c:pt idx="10">
                  <c:v>25.6</c:v>
                </c:pt>
                <c:pt idx="11">
                  <c:v>23.8</c:v>
                </c:pt>
                <c:pt idx="12">
                  <c:v>23.2</c:v>
                </c:pt>
                <c:pt idx="13">
                  <c:v>21.4</c:v>
                </c:pt>
                <c:pt idx="14">
                  <c:v>20.3</c:v>
                </c:pt>
                <c:pt idx="15">
                  <c:v>17.399999999999999</c:v>
                </c:pt>
                <c:pt idx="16">
                  <c:v>16.3</c:v>
                </c:pt>
                <c:pt idx="17">
                  <c:v>24</c:v>
                </c:pt>
                <c:pt idx="18">
                  <c:v>18.5</c:v>
                </c:pt>
                <c:pt idx="19">
                  <c:v>20.399999999999999</c:v>
                </c:pt>
                <c:pt idx="20">
                  <c:v>19</c:v>
                </c:pt>
                <c:pt idx="21">
                  <c:v>18.7</c:v>
                </c:pt>
                <c:pt idx="22">
                  <c:v>16.100000000000001</c:v>
                </c:pt>
                <c:pt idx="23">
                  <c:v>14.2</c:v>
                </c:pt>
                <c:pt idx="24">
                  <c:v>18.600000000000001</c:v>
                </c:pt>
                <c:pt idx="25">
                  <c:v>21.7</c:v>
                </c:pt>
                <c:pt idx="26">
                  <c:v>22.3</c:v>
                </c:pt>
                <c:pt idx="27">
                  <c:v>22.3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42-4ECB-B562-B79D5A264897}"/>
            </c:ext>
          </c:extLst>
        </c:ser>
        <c:ser>
          <c:idx val="1"/>
          <c:order val="1"/>
          <c:tx>
            <c:strRef>
              <c:f>Grls!$D$6</c:f>
              <c:strCache>
                <c:ptCount val="1"/>
                <c:pt idx="0">
                  <c:v>Prime</c:v>
                </c:pt>
              </c:strCache>
            </c:strRef>
          </c:tx>
          <c:spPr>
            <a:ln w="28575" cap="rnd">
              <a:solidFill>
                <a:srgbClr val="FF44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FF44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Grls!$B$7:$B$34</c:f>
              <c:strCache>
                <c:ptCount val="28"/>
                <c:pt idx="0">
                  <c:v>05/08/2022</c:v>
                </c:pt>
                <c:pt idx="1">
                  <c:v>06/08/2022</c:v>
                </c:pt>
                <c:pt idx="2">
                  <c:v>07/08/2022</c:v>
                </c:pt>
                <c:pt idx="3">
                  <c:v>08/08/2022</c:v>
                </c:pt>
                <c:pt idx="4">
                  <c:v>09/08/2022</c:v>
                </c:pt>
                <c:pt idx="5">
                  <c:v>10/08/2022</c:v>
                </c:pt>
                <c:pt idx="6">
                  <c:v>11/08/2022</c:v>
                </c:pt>
                <c:pt idx="7">
                  <c:v>12/08/2022</c:v>
                </c:pt>
                <c:pt idx="8">
                  <c:v>13/08/2022</c:v>
                </c:pt>
                <c:pt idx="9">
                  <c:v>14/08/2022</c:v>
                </c:pt>
                <c:pt idx="10">
                  <c:v>15/08/2022</c:v>
                </c:pt>
                <c:pt idx="11">
                  <c:v>16/08/2022</c:v>
                </c:pt>
                <c:pt idx="12">
                  <c:v>17/08/2022</c:v>
                </c:pt>
                <c:pt idx="13">
                  <c:v>18/08/2022</c:v>
                </c:pt>
                <c:pt idx="14">
                  <c:v>19/08/2022</c:v>
                </c:pt>
                <c:pt idx="15">
                  <c:v>20/08/2022</c:v>
                </c:pt>
                <c:pt idx="16">
                  <c:v>21/08/2022</c:v>
                </c:pt>
                <c:pt idx="17">
                  <c:v>22/08/2022</c:v>
                </c:pt>
                <c:pt idx="18">
                  <c:v>23/08/2022</c:v>
                </c:pt>
                <c:pt idx="19">
                  <c:v>24/08/2022</c:v>
                </c:pt>
                <c:pt idx="20">
                  <c:v>25/08/2022</c:v>
                </c:pt>
                <c:pt idx="21">
                  <c:v>26/08/2022</c:v>
                </c:pt>
                <c:pt idx="22">
                  <c:v>27/08/2022</c:v>
                </c:pt>
                <c:pt idx="23">
                  <c:v>28/08/2022</c:v>
                </c:pt>
                <c:pt idx="24">
                  <c:v>29/08/2022</c:v>
                </c:pt>
                <c:pt idx="25">
                  <c:v>30/08/2022</c:v>
                </c:pt>
                <c:pt idx="26">
                  <c:v>31/08/2023</c:v>
                </c:pt>
                <c:pt idx="27">
                  <c:v>01/09/2022</c:v>
                </c:pt>
              </c:strCache>
            </c:strRef>
          </c:cat>
          <c:val>
            <c:numRef>
              <c:f>Grls!$D$7:$D$34</c:f>
              <c:numCache>
                <c:formatCode>General</c:formatCode>
                <c:ptCount val="28"/>
                <c:pt idx="0">
                  <c:v>38.1</c:v>
                </c:pt>
                <c:pt idx="1">
                  <c:v>29.9</c:v>
                </c:pt>
                <c:pt idx="2">
                  <c:v>36.5</c:v>
                </c:pt>
                <c:pt idx="3">
                  <c:v>42.1</c:v>
                </c:pt>
                <c:pt idx="4">
                  <c:v>39.4</c:v>
                </c:pt>
                <c:pt idx="5">
                  <c:v>42.7</c:v>
                </c:pt>
                <c:pt idx="6">
                  <c:v>40.200000000000003</c:v>
                </c:pt>
                <c:pt idx="7">
                  <c:v>38.9</c:v>
                </c:pt>
                <c:pt idx="8">
                  <c:v>25.1</c:v>
                </c:pt>
                <c:pt idx="9">
                  <c:v>30.2</c:v>
                </c:pt>
                <c:pt idx="10">
                  <c:v>37</c:v>
                </c:pt>
                <c:pt idx="11">
                  <c:v>43.9</c:v>
                </c:pt>
                <c:pt idx="12">
                  <c:v>39.6</c:v>
                </c:pt>
                <c:pt idx="13">
                  <c:v>39.1</c:v>
                </c:pt>
                <c:pt idx="14">
                  <c:v>34.9</c:v>
                </c:pt>
                <c:pt idx="15">
                  <c:v>27.1</c:v>
                </c:pt>
                <c:pt idx="16">
                  <c:v>35.200000000000003</c:v>
                </c:pt>
                <c:pt idx="17">
                  <c:v>38.1</c:v>
                </c:pt>
                <c:pt idx="18">
                  <c:v>39</c:v>
                </c:pt>
                <c:pt idx="19">
                  <c:v>40.1</c:v>
                </c:pt>
                <c:pt idx="20">
                  <c:v>37.200000000000003</c:v>
                </c:pt>
                <c:pt idx="21">
                  <c:v>33.1</c:v>
                </c:pt>
                <c:pt idx="22">
                  <c:v>27.6</c:v>
                </c:pt>
                <c:pt idx="23">
                  <c:v>33.5</c:v>
                </c:pt>
                <c:pt idx="24">
                  <c:v>38.5</c:v>
                </c:pt>
                <c:pt idx="25">
                  <c:v>37.700000000000003</c:v>
                </c:pt>
                <c:pt idx="26">
                  <c:v>39</c:v>
                </c:pt>
                <c:pt idx="27">
                  <c:v>42.1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42-4ECB-B562-B79D5A264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8134959"/>
        <c:axId val="1288129135"/>
      </c:lineChart>
      <c:catAx>
        <c:axId val="1288134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288129135"/>
        <c:crosses val="autoZero"/>
        <c:auto val="1"/>
        <c:lblAlgn val="ctr"/>
        <c:lblOffset val="100"/>
        <c:noMultiLvlLbl val="0"/>
      </c:catAx>
      <c:valAx>
        <c:axId val="1288129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288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L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Grls!$C$42</c:f>
              <c:strCache>
                <c:ptCount val="1"/>
                <c:pt idx="0">
                  <c:v>Diurno</c:v>
                </c:pt>
              </c:strCache>
            </c:strRef>
          </c:tx>
          <c:spPr>
            <a:ln w="28575" cap="rnd">
              <a:solidFill>
                <a:srgbClr val="5B008F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1.4383861357989592E-2"/>
                  <c:y val="-6.88438518855162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1CB-4C06-9E17-4AB526BDF9CB}"/>
                </c:ext>
              </c:extLst>
            </c:dLbl>
            <c:dLbl>
              <c:idx val="15"/>
              <c:layout>
                <c:manualLayout>
                  <c:x val="-2.2233154921568986E-2"/>
                  <c:y val="-8.6228662967717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0E9-4AFD-BB5E-B71A7FCFD7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5B008F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Grls!$B$43:$B$70</c:f>
              <c:strCache>
                <c:ptCount val="28"/>
                <c:pt idx="0">
                  <c:v>05/08/2022</c:v>
                </c:pt>
                <c:pt idx="1">
                  <c:v>06/08/2022</c:v>
                </c:pt>
                <c:pt idx="2">
                  <c:v>07/08/2022</c:v>
                </c:pt>
                <c:pt idx="3">
                  <c:v>08/08/2022</c:v>
                </c:pt>
                <c:pt idx="4">
                  <c:v>09/08/2022</c:v>
                </c:pt>
                <c:pt idx="5">
                  <c:v>10/08/2022</c:v>
                </c:pt>
                <c:pt idx="6">
                  <c:v>11/08/2022</c:v>
                </c:pt>
                <c:pt idx="7">
                  <c:v>12/08/2022</c:v>
                </c:pt>
                <c:pt idx="8">
                  <c:v>13/08/2022</c:v>
                </c:pt>
                <c:pt idx="9">
                  <c:v>14/08/2022</c:v>
                </c:pt>
                <c:pt idx="10">
                  <c:v>15/08/2022</c:v>
                </c:pt>
                <c:pt idx="11">
                  <c:v>16/08/2022</c:v>
                </c:pt>
                <c:pt idx="12">
                  <c:v>17/08/2022</c:v>
                </c:pt>
                <c:pt idx="13">
                  <c:v>18/08/2022</c:v>
                </c:pt>
                <c:pt idx="14">
                  <c:v>19/08/2022</c:v>
                </c:pt>
                <c:pt idx="15">
                  <c:v>20/08/2022</c:v>
                </c:pt>
                <c:pt idx="16">
                  <c:v>21/08/2022</c:v>
                </c:pt>
                <c:pt idx="17">
                  <c:v>22/08/2022</c:v>
                </c:pt>
                <c:pt idx="18">
                  <c:v>23/08/2022</c:v>
                </c:pt>
                <c:pt idx="19">
                  <c:v>24/08/2022</c:v>
                </c:pt>
                <c:pt idx="20">
                  <c:v>25/08/2022</c:v>
                </c:pt>
                <c:pt idx="21">
                  <c:v>26/08/2022</c:v>
                </c:pt>
                <c:pt idx="22">
                  <c:v>27/08/2022</c:v>
                </c:pt>
                <c:pt idx="23">
                  <c:v>28/08/2022</c:v>
                </c:pt>
                <c:pt idx="24">
                  <c:v>29/08/2022</c:v>
                </c:pt>
                <c:pt idx="25">
                  <c:v>30/08/2022</c:v>
                </c:pt>
                <c:pt idx="26">
                  <c:v>31/08/2022</c:v>
                </c:pt>
                <c:pt idx="27">
                  <c:v>01/09/2022</c:v>
                </c:pt>
              </c:strCache>
            </c:strRef>
          </c:cat>
          <c:val>
            <c:numRef>
              <c:f>Grls!$C$43:$C$70</c:f>
              <c:numCache>
                <c:formatCode>#,##0</c:formatCode>
                <c:ptCount val="28"/>
                <c:pt idx="0">
                  <c:v>797000</c:v>
                </c:pt>
                <c:pt idx="1">
                  <c:v>747100</c:v>
                </c:pt>
                <c:pt idx="2">
                  <c:v>701300</c:v>
                </c:pt>
                <c:pt idx="3">
                  <c:v>693900</c:v>
                </c:pt>
                <c:pt idx="4">
                  <c:v>736400</c:v>
                </c:pt>
                <c:pt idx="5">
                  <c:v>784300</c:v>
                </c:pt>
                <c:pt idx="6">
                  <c:v>767900</c:v>
                </c:pt>
                <c:pt idx="7">
                  <c:v>683400</c:v>
                </c:pt>
                <c:pt idx="8">
                  <c:v>612200</c:v>
                </c:pt>
                <c:pt idx="9">
                  <c:v>620800</c:v>
                </c:pt>
                <c:pt idx="10">
                  <c:v>881100</c:v>
                </c:pt>
                <c:pt idx="11">
                  <c:v>868600</c:v>
                </c:pt>
                <c:pt idx="12">
                  <c:v>732800</c:v>
                </c:pt>
                <c:pt idx="13">
                  <c:v>732400</c:v>
                </c:pt>
                <c:pt idx="14">
                  <c:v>694400</c:v>
                </c:pt>
                <c:pt idx="15">
                  <c:v>727600</c:v>
                </c:pt>
                <c:pt idx="16">
                  <c:v>580800</c:v>
                </c:pt>
                <c:pt idx="17">
                  <c:v>823600</c:v>
                </c:pt>
                <c:pt idx="18">
                  <c:v>697300</c:v>
                </c:pt>
                <c:pt idx="19">
                  <c:v>773100</c:v>
                </c:pt>
                <c:pt idx="20">
                  <c:v>747600</c:v>
                </c:pt>
                <c:pt idx="21">
                  <c:v>671400</c:v>
                </c:pt>
                <c:pt idx="22">
                  <c:v>605300</c:v>
                </c:pt>
                <c:pt idx="23">
                  <c:v>553400</c:v>
                </c:pt>
                <c:pt idx="24">
                  <c:v>681400</c:v>
                </c:pt>
                <c:pt idx="25">
                  <c:v>791300</c:v>
                </c:pt>
                <c:pt idx="26">
                  <c:v>799600</c:v>
                </c:pt>
                <c:pt idx="27">
                  <c:v>841100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E9-4AFD-BB5E-B71A7FCFD705}"/>
            </c:ext>
          </c:extLst>
        </c:ser>
        <c:ser>
          <c:idx val="1"/>
          <c:order val="1"/>
          <c:tx>
            <c:strRef>
              <c:f>Grls!$D$42</c:f>
              <c:strCache>
                <c:ptCount val="1"/>
                <c:pt idx="0">
                  <c:v>Prime</c:v>
                </c:pt>
              </c:strCache>
            </c:strRef>
          </c:tx>
          <c:spPr>
            <a:ln w="28575" cap="rnd">
              <a:solidFill>
                <a:srgbClr val="FF4400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1.752357878342136E-2"/>
                  <c:y val="3.2013604561563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0E9-4AFD-BB5E-B71A7FCFD705}"/>
                </c:ext>
              </c:extLst>
            </c:dLbl>
            <c:dLbl>
              <c:idx val="13"/>
              <c:layout>
                <c:manualLayout>
                  <c:x val="-2.0663296208853016E-2"/>
                  <c:y val="-8.22192053567120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0E9-4AFD-BB5E-B71A7FCFD7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44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Grls!$B$43:$B$70</c:f>
              <c:strCache>
                <c:ptCount val="28"/>
                <c:pt idx="0">
                  <c:v>05/08/2022</c:v>
                </c:pt>
                <c:pt idx="1">
                  <c:v>06/08/2022</c:v>
                </c:pt>
                <c:pt idx="2">
                  <c:v>07/08/2022</c:v>
                </c:pt>
                <c:pt idx="3">
                  <c:v>08/08/2022</c:v>
                </c:pt>
                <c:pt idx="4">
                  <c:v>09/08/2022</c:v>
                </c:pt>
                <c:pt idx="5">
                  <c:v>10/08/2022</c:v>
                </c:pt>
                <c:pt idx="6">
                  <c:v>11/08/2022</c:v>
                </c:pt>
                <c:pt idx="7">
                  <c:v>12/08/2022</c:v>
                </c:pt>
                <c:pt idx="8">
                  <c:v>13/08/2022</c:v>
                </c:pt>
                <c:pt idx="9">
                  <c:v>14/08/2022</c:v>
                </c:pt>
                <c:pt idx="10">
                  <c:v>15/08/2022</c:v>
                </c:pt>
                <c:pt idx="11">
                  <c:v>16/08/2022</c:v>
                </c:pt>
                <c:pt idx="12">
                  <c:v>17/08/2022</c:v>
                </c:pt>
                <c:pt idx="13">
                  <c:v>18/08/2022</c:v>
                </c:pt>
                <c:pt idx="14">
                  <c:v>19/08/2022</c:v>
                </c:pt>
                <c:pt idx="15">
                  <c:v>20/08/2022</c:v>
                </c:pt>
                <c:pt idx="16">
                  <c:v>21/08/2022</c:v>
                </c:pt>
                <c:pt idx="17">
                  <c:v>22/08/2022</c:v>
                </c:pt>
                <c:pt idx="18">
                  <c:v>23/08/2022</c:v>
                </c:pt>
                <c:pt idx="19">
                  <c:v>24/08/2022</c:v>
                </c:pt>
                <c:pt idx="20">
                  <c:v>25/08/2022</c:v>
                </c:pt>
                <c:pt idx="21">
                  <c:v>26/08/2022</c:v>
                </c:pt>
                <c:pt idx="22">
                  <c:v>27/08/2022</c:v>
                </c:pt>
                <c:pt idx="23">
                  <c:v>28/08/2022</c:v>
                </c:pt>
                <c:pt idx="24">
                  <c:v>29/08/2022</c:v>
                </c:pt>
                <c:pt idx="25">
                  <c:v>30/08/2022</c:v>
                </c:pt>
                <c:pt idx="26">
                  <c:v>31/08/2022</c:v>
                </c:pt>
                <c:pt idx="27">
                  <c:v>01/09/2022</c:v>
                </c:pt>
              </c:strCache>
            </c:strRef>
          </c:cat>
          <c:val>
            <c:numRef>
              <c:f>Grls!$D$43:$D$70</c:f>
              <c:numCache>
                <c:formatCode>#,##0</c:formatCode>
                <c:ptCount val="28"/>
                <c:pt idx="0">
                  <c:v>1386000</c:v>
                </c:pt>
                <c:pt idx="1">
                  <c:v>1164300</c:v>
                </c:pt>
                <c:pt idx="2">
                  <c:v>1413800</c:v>
                </c:pt>
                <c:pt idx="3">
                  <c:v>1631400</c:v>
                </c:pt>
                <c:pt idx="4">
                  <c:v>1402400</c:v>
                </c:pt>
                <c:pt idx="5">
                  <c:v>1533000</c:v>
                </c:pt>
                <c:pt idx="6">
                  <c:v>1501100</c:v>
                </c:pt>
                <c:pt idx="7">
                  <c:v>1430500</c:v>
                </c:pt>
                <c:pt idx="8">
                  <c:v>900400</c:v>
                </c:pt>
                <c:pt idx="9">
                  <c:v>1175800</c:v>
                </c:pt>
                <c:pt idx="10">
                  <c:v>1496500</c:v>
                </c:pt>
                <c:pt idx="11">
                  <c:v>1674700</c:v>
                </c:pt>
                <c:pt idx="12">
                  <c:v>1430800</c:v>
                </c:pt>
                <c:pt idx="13">
                  <c:v>1503600</c:v>
                </c:pt>
                <c:pt idx="14">
                  <c:v>1389400</c:v>
                </c:pt>
                <c:pt idx="15">
                  <c:v>1089700</c:v>
                </c:pt>
                <c:pt idx="16">
                  <c:v>1247900</c:v>
                </c:pt>
                <c:pt idx="17">
                  <c:v>1557800</c:v>
                </c:pt>
                <c:pt idx="18">
                  <c:v>1489300</c:v>
                </c:pt>
                <c:pt idx="19">
                  <c:v>1549800</c:v>
                </c:pt>
                <c:pt idx="20">
                  <c:v>1504200</c:v>
                </c:pt>
                <c:pt idx="21">
                  <c:v>1282300</c:v>
                </c:pt>
                <c:pt idx="22">
                  <c:v>1090000</c:v>
                </c:pt>
                <c:pt idx="23">
                  <c:v>1251100</c:v>
                </c:pt>
                <c:pt idx="24">
                  <c:v>1446900</c:v>
                </c:pt>
                <c:pt idx="25">
                  <c:v>1466200</c:v>
                </c:pt>
                <c:pt idx="26">
                  <c:v>1592000</c:v>
                </c:pt>
                <c:pt idx="27">
                  <c:v>1620100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E9-4AFD-BB5E-B71A7FCFD7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8134543"/>
        <c:axId val="1288143695"/>
      </c:lineChart>
      <c:catAx>
        <c:axId val="1288134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288143695"/>
        <c:crosses val="autoZero"/>
        <c:auto val="1"/>
        <c:lblAlgn val="ctr"/>
        <c:lblOffset val="100"/>
        <c:noMultiLvlLbl val="0"/>
      </c:catAx>
      <c:valAx>
        <c:axId val="1288143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288134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L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Grls!$C$77</c:f>
              <c:strCache>
                <c:ptCount val="1"/>
                <c:pt idx="0">
                  <c:v>Diurno</c:v>
                </c:pt>
              </c:strCache>
            </c:strRef>
          </c:tx>
          <c:spPr>
            <a:ln w="28575" cap="rnd">
              <a:solidFill>
                <a:srgbClr val="5B008F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2.4686712225430854E-2"/>
                  <c:y val="1.9870889031130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70D-4A8E-908D-F7B9D33E6D55}"/>
                </c:ext>
              </c:extLst>
            </c:dLbl>
            <c:dLbl>
              <c:idx val="6"/>
              <c:layout>
                <c:manualLayout>
                  <c:x val="-2.4686712225430882E-2"/>
                  <c:y val="3.21939711342313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70D-4A8E-908D-F7B9D33E6D55}"/>
                </c:ext>
              </c:extLst>
            </c:dLbl>
            <c:dLbl>
              <c:idx val="16"/>
              <c:layout>
                <c:manualLayout>
                  <c:x val="-2.3112557515522776E-2"/>
                  <c:y val="4.040935920296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70D-4A8E-908D-F7B9D33E6D55}"/>
                </c:ext>
              </c:extLst>
            </c:dLbl>
            <c:dLbl>
              <c:idx val="19"/>
              <c:layout>
                <c:manualLayout>
                  <c:x val="-2.3112557515522891E-2"/>
                  <c:y val="3.6301665168598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70D-4A8E-908D-F7B9D33E6D55}"/>
                </c:ext>
              </c:extLst>
            </c:dLbl>
            <c:dLbl>
              <c:idx val="22"/>
              <c:layout>
                <c:manualLayout>
                  <c:x val="-1.9964248095706738E-2"/>
                  <c:y val="4.040935920296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70D-4A8E-908D-F7B9D33E6D55}"/>
                </c:ext>
              </c:extLst>
            </c:dLbl>
            <c:dLbl>
              <c:idx val="24"/>
              <c:layout>
                <c:manualLayout>
                  <c:x val="-2.468671222543074E-2"/>
                  <c:y val="4.040935920296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70D-4A8E-908D-F7B9D33E6D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5B008F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Grls!$B$78:$B$105</c:f>
              <c:strCache>
                <c:ptCount val="28"/>
                <c:pt idx="0">
                  <c:v>05/08/2022</c:v>
                </c:pt>
                <c:pt idx="1">
                  <c:v>06/08/2022</c:v>
                </c:pt>
                <c:pt idx="2">
                  <c:v>07/08/2022</c:v>
                </c:pt>
                <c:pt idx="3">
                  <c:v>08/08/2022</c:v>
                </c:pt>
                <c:pt idx="4">
                  <c:v>09/08/2022</c:v>
                </c:pt>
                <c:pt idx="5">
                  <c:v>10/08/2022</c:v>
                </c:pt>
                <c:pt idx="6">
                  <c:v>11/08/2022</c:v>
                </c:pt>
                <c:pt idx="7">
                  <c:v>12/08/2022</c:v>
                </c:pt>
                <c:pt idx="8">
                  <c:v>13/08/2022</c:v>
                </c:pt>
                <c:pt idx="9">
                  <c:v>14/08/2022</c:v>
                </c:pt>
                <c:pt idx="10">
                  <c:v>15/08/2022</c:v>
                </c:pt>
                <c:pt idx="11">
                  <c:v>16/08/2022</c:v>
                </c:pt>
                <c:pt idx="12">
                  <c:v>17/08/2022</c:v>
                </c:pt>
                <c:pt idx="13">
                  <c:v>18/08/2022</c:v>
                </c:pt>
                <c:pt idx="14">
                  <c:v>19/08/2022</c:v>
                </c:pt>
                <c:pt idx="15">
                  <c:v>20/08/2022</c:v>
                </c:pt>
                <c:pt idx="16">
                  <c:v>21/08/2022</c:v>
                </c:pt>
                <c:pt idx="17">
                  <c:v>22/08/2022</c:v>
                </c:pt>
                <c:pt idx="18">
                  <c:v>23/08/2022</c:v>
                </c:pt>
                <c:pt idx="19">
                  <c:v>24/08/2022</c:v>
                </c:pt>
                <c:pt idx="20">
                  <c:v>25/08/2022</c:v>
                </c:pt>
                <c:pt idx="21">
                  <c:v>26/08/2022</c:v>
                </c:pt>
                <c:pt idx="22">
                  <c:v>27/08/2022</c:v>
                </c:pt>
                <c:pt idx="23">
                  <c:v>28/08/2022</c:v>
                </c:pt>
                <c:pt idx="24">
                  <c:v>29/08/2022</c:v>
                </c:pt>
                <c:pt idx="25">
                  <c:v>30/08/2022</c:v>
                </c:pt>
                <c:pt idx="26">
                  <c:v>31/08/2022</c:v>
                </c:pt>
                <c:pt idx="27">
                  <c:v>01/09/2022</c:v>
                </c:pt>
              </c:strCache>
            </c:strRef>
          </c:cat>
          <c:val>
            <c:numRef>
              <c:f>Grls!$C$78:$C$105</c:f>
              <c:numCache>
                <c:formatCode>General</c:formatCode>
                <c:ptCount val="28"/>
                <c:pt idx="0">
                  <c:v>80.599999999999994</c:v>
                </c:pt>
                <c:pt idx="1">
                  <c:v>84.9</c:v>
                </c:pt>
                <c:pt idx="2">
                  <c:v>85.5</c:v>
                </c:pt>
                <c:pt idx="3">
                  <c:v>86.3</c:v>
                </c:pt>
                <c:pt idx="4">
                  <c:v>85.4</c:v>
                </c:pt>
                <c:pt idx="5">
                  <c:v>87.1</c:v>
                </c:pt>
                <c:pt idx="6">
                  <c:v>83.3</c:v>
                </c:pt>
                <c:pt idx="7">
                  <c:v>85.4</c:v>
                </c:pt>
                <c:pt idx="8">
                  <c:v>83.4</c:v>
                </c:pt>
                <c:pt idx="9">
                  <c:v>81.7</c:v>
                </c:pt>
                <c:pt idx="10">
                  <c:v>85.9</c:v>
                </c:pt>
                <c:pt idx="11">
                  <c:v>87.8</c:v>
                </c:pt>
                <c:pt idx="12">
                  <c:v>87.2</c:v>
                </c:pt>
                <c:pt idx="13">
                  <c:v>87</c:v>
                </c:pt>
                <c:pt idx="14">
                  <c:v>92.1</c:v>
                </c:pt>
                <c:pt idx="15">
                  <c:v>85</c:v>
                </c:pt>
                <c:pt idx="16">
                  <c:v>85.7</c:v>
                </c:pt>
                <c:pt idx="17">
                  <c:v>88.4</c:v>
                </c:pt>
                <c:pt idx="18">
                  <c:v>83.7</c:v>
                </c:pt>
                <c:pt idx="19">
                  <c:v>80.2</c:v>
                </c:pt>
                <c:pt idx="20">
                  <c:v>85.2</c:v>
                </c:pt>
                <c:pt idx="21">
                  <c:v>84.9</c:v>
                </c:pt>
                <c:pt idx="22">
                  <c:v>77.5</c:v>
                </c:pt>
                <c:pt idx="23">
                  <c:v>83.3</c:v>
                </c:pt>
                <c:pt idx="24">
                  <c:v>78.3</c:v>
                </c:pt>
                <c:pt idx="25">
                  <c:v>84.4</c:v>
                </c:pt>
                <c:pt idx="26">
                  <c:v>82.7</c:v>
                </c:pt>
                <c:pt idx="27">
                  <c:v>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0D-4A8E-908D-F7B9D33E6D55}"/>
            </c:ext>
          </c:extLst>
        </c:ser>
        <c:ser>
          <c:idx val="1"/>
          <c:order val="1"/>
          <c:tx>
            <c:strRef>
              <c:f>Grls!$D$77</c:f>
              <c:strCache>
                <c:ptCount val="1"/>
                <c:pt idx="0">
                  <c:v>Prime</c:v>
                </c:pt>
              </c:strCache>
            </c:strRef>
          </c:tx>
          <c:spPr>
            <a:ln w="28575" cap="rnd">
              <a:solidFill>
                <a:srgbClr val="FF44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9409176355155092E-2"/>
                  <c:y val="-7.547806928030289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70D-4A8E-908D-F7B9D33E6D55}"/>
                </c:ext>
              </c:extLst>
            </c:dLbl>
            <c:dLbl>
              <c:idx val="4"/>
              <c:layout>
                <c:manualLayout>
                  <c:x val="-2.4686712225430854E-2"/>
                  <c:y val="-1.57631949967639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70D-4A8E-908D-F7B9D33E6D55}"/>
                </c:ext>
              </c:extLst>
            </c:dLbl>
            <c:dLbl>
              <c:idx val="6"/>
              <c:layout>
                <c:manualLayout>
                  <c:x val="-2.4686712225430882E-2"/>
                  <c:y val="-4.86247472716988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70D-4A8E-908D-F7B9D33E6D55}"/>
                </c:ext>
              </c:extLst>
            </c:dLbl>
            <c:dLbl>
              <c:idx val="16"/>
              <c:layout>
                <c:manualLayout>
                  <c:x val="-2.4686712225430854E-2"/>
                  <c:y val="-3.21939711342313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70D-4A8E-908D-F7B9D33E6D55}"/>
                </c:ext>
              </c:extLst>
            </c:dLbl>
            <c:dLbl>
              <c:idx val="19"/>
              <c:layout>
                <c:manualLayout>
                  <c:x val="-2.4686712225430969E-2"/>
                  <c:y val="-2.3978583065497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70D-4A8E-908D-F7B9D33E6D55}"/>
                </c:ext>
              </c:extLst>
            </c:dLbl>
            <c:dLbl>
              <c:idx val="23"/>
              <c:layout>
                <c:manualLayout>
                  <c:x val="-1.984228209298607E-2"/>
                  <c:y val="2.5313745346904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021-4873-B406-F4DC29DDD721}"/>
                </c:ext>
              </c:extLst>
            </c:dLbl>
            <c:dLbl>
              <c:idx val="24"/>
              <c:layout>
                <c:manualLayout>
                  <c:x val="-2.6260866935339047E-2"/>
                  <c:y val="-2.3978583065497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021-4873-B406-F4DC29DDD7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44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Grls!$B$78:$B$105</c:f>
              <c:strCache>
                <c:ptCount val="28"/>
                <c:pt idx="0">
                  <c:v>05/08/2022</c:v>
                </c:pt>
                <c:pt idx="1">
                  <c:v>06/08/2022</c:v>
                </c:pt>
                <c:pt idx="2">
                  <c:v>07/08/2022</c:v>
                </c:pt>
                <c:pt idx="3">
                  <c:v>08/08/2022</c:v>
                </c:pt>
                <c:pt idx="4">
                  <c:v>09/08/2022</c:v>
                </c:pt>
                <c:pt idx="5">
                  <c:v>10/08/2022</c:v>
                </c:pt>
                <c:pt idx="6">
                  <c:v>11/08/2022</c:v>
                </c:pt>
                <c:pt idx="7">
                  <c:v>12/08/2022</c:v>
                </c:pt>
                <c:pt idx="8">
                  <c:v>13/08/2022</c:v>
                </c:pt>
                <c:pt idx="9">
                  <c:v>14/08/2022</c:v>
                </c:pt>
                <c:pt idx="10">
                  <c:v>15/08/2022</c:v>
                </c:pt>
                <c:pt idx="11">
                  <c:v>16/08/2022</c:v>
                </c:pt>
                <c:pt idx="12">
                  <c:v>17/08/2022</c:v>
                </c:pt>
                <c:pt idx="13">
                  <c:v>18/08/2022</c:v>
                </c:pt>
                <c:pt idx="14">
                  <c:v>19/08/2022</c:v>
                </c:pt>
                <c:pt idx="15">
                  <c:v>20/08/2022</c:v>
                </c:pt>
                <c:pt idx="16">
                  <c:v>21/08/2022</c:v>
                </c:pt>
                <c:pt idx="17">
                  <c:v>22/08/2022</c:v>
                </c:pt>
                <c:pt idx="18">
                  <c:v>23/08/2022</c:v>
                </c:pt>
                <c:pt idx="19">
                  <c:v>24/08/2022</c:v>
                </c:pt>
                <c:pt idx="20">
                  <c:v>25/08/2022</c:v>
                </c:pt>
                <c:pt idx="21">
                  <c:v>26/08/2022</c:v>
                </c:pt>
                <c:pt idx="22">
                  <c:v>27/08/2022</c:v>
                </c:pt>
                <c:pt idx="23">
                  <c:v>28/08/2022</c:v>
                </c:pt>
                <c:pt idx="24">
                  <c:v>29/08/2022</c:v>
                </c:pt>
                <c:pt idx="25">
                  <c:v>30/08/2022</c:v>
                </c:pt>
                <c:pt idx="26">
                  <c:v>31/08/2022</c:v>
                </c:pt>
                <c:pt idx="27">
                  <c:v>01/09/2022</c:v>
                </c:pt>
              </c:strCache>
            </c:strRef>
          </c:cat>
          <c:val>
            <c:numRef>
              <c:f>Grls!$D$78:$D$105</c:f>
              <c:numCache>
                <c:formatCode>General</c:formatCode>
                <c:ptCount val="28"/>
                <c:pt idx="0">
                  <c:v>84.2</c:v>
                </c:pt>
                <c:pt idx="1">
                  <c:v>83.3</c:v>
                </c:pt>
                <c:pt idx="2">
                  <c:v>86.2</c:v>
                </c:pt>
                <c:pt idx="3">
                  <c:v>85.6</c:v>
                </c:pt>
                <c:pt idx="4">
                  <c:v>87.7</c:v>
                </c:pt>
                <c:pt idx="5">
                  <c:v>86.5</c:v>
                </c:pt>
                <c:pt idx="6">
                  <c:v>83.6</c:v>
                </c:pt>
                <c:pt idx="7">
                  <c:v>83.9</c:v>
                </c:pt>
                <c:pt idx="8">
                  <c:v>79.8</c:v>
                </c:pt>
                <c:pt idx="9">
                  <c:v>78.2</c:v>
                </c:pt>
                <c:pt idx="10">
                  <c:v>80.900000000000006</c:v>
                </c:pt>
                <c:pt idx="11">
                  <c:v>84.3</c:v>
                </c:pt>
                <c:pt idx="12">
                  <c:v>80.099999999999994</c:v>
                </c:pt>
                <c:pt idx="13">
                  <c:v>80.400000000000006</c:v>
                </c:pt>
                <c:pt idx="14">
                  <c:v>81</c:v>
                </c:pt>
                <c:pt idx="15">
                  <c:v>80.2</c:v>
                </c:pt>
                <c:pt idx="16">
                  <c:v>87.1</c:v>
                </c:pt>
                <c:pt idx="17">
                  <c:v>82.1</c:v>
                </c:pt>
                <c:pt idx="18">
                  <c:v>83.4</c:v>
                </c:pt>
                <c:pt idx="19">
                  <c:v>83.1</c:v>
                </c:pt>
                <c:pt idx="20">
                  <c:v>79.599999999999994</c:v>
                </c:pt>
                <c:pt idx="21">
                  <c:v>80.900000000000006</c:v>
                </c:pt>
                <c:pt idx="22">
                  <c:v>82.2</c:v>
                </c:pt>
                <c:pt idx="23">
                  <c:v>83</c:v>
                </c:pt>
                <c:pt idx="24">
                  <c:v>82.4</c:v>
                </c:pt>
                <c:pt idx="25">
                  <c:v>80.8</c:v>
                </c:pt>
                <c:pt idx="26">
                  <c:v>79.2</c:v>
                </c:pt>
                <c:pt idx="27">
                  <c:v>83.2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0D-4A8E-908D-F7B9D33E6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8125807"/>
        <c:axId val="1288148271"/>
      </c:lineChart>
      <c:catAx>
        <c:axId val="1288125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288148271"/>
        <c:crosses val="autoZero"/>
        <c:auto val="1"/>
        <c:lblAlgn val="ctr"/>
        <c:lblOffset val="100"/>
        <c:noMultiLvlLbl val="0"/>
      </c:catAx>
      <c:valAx>
        <c:axId val="128814827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288125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L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s-MX" sz="1200" dirty="0" smtClean="0"/>
              <a:t>Adhesión (%)</a:t>
            </a:r>
            <a:endParaRPr lang="es-MX" sz="1200" dirty="0"/>
          </a:p>
        </c:rich>
      </c:tx>
      <c:layout>
        <c:manualLayout>
          <c:xMode val="edge"/>
          <c:yMode val="edge"/>
          <c:x val="0.35617555710373744"/>
          <c:y val="2.4022901580631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'perfiles final'!$A$3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5B00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'perfiles final'!$B$2:$C$2</c:f>
              <c:strCache>
                <c:ptCount val="2"/>
                <c:pt idx="0">
                  <c:v>Adhesión Franja 2022</c:v>
                </c:pt>
                <c:pt idx="1">
                  <c:v>Adhesión sin Franja</c:v>
                </c:pt>
              </c:strCache>
            </c:strRef>
          </c:cat>
          <c:val>
            <c:numRef>
              <c:f>'perfiles final'!$B$3:$C$3</c:f>
              <c:numCache>
                <c:formatCode>General</c:formatCode>
                <c:ptCount val="2"/>
                <c:pt idx="0">
                  <c:v>39.5</c:v>
                </c:pt>
                <c:pt idx="1">
                  <c:v>36.5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83-489E-8FAE-AFD54DA8220A}"/>
            </c:ext>
          </c:extLst>
        </c:ser>
        <c:ser>
          <c:idx val="1"/>
          <c:order val="1"/>
          <c:tx>
            <c:strRef>
              <c:f>'perfiles final'!$A$4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'perfiles final'!$B$2:$C$2</c:f>
              <c:strCache>
                <c:ptCount val="2"/>
                <c:pt idx="0">
                  <c:v>Adhesión Franja 2022</c:v>
                </c:pt>
                <c:pt idx="1">
                  <c:v>Adhesión sin Franja</c:v>
                </c:pt>
              </c:strCache>
            </c:strRef>
          </c:cat>
          <c:val>
            <c:numRef>
              <c:f>'perfiles final'!$B$4:$C$4</c:f>
              <c:numCache>
                <c:formatCode>General</c:formatCode>
                <c:ptCount val="2"/>
                <c:pt idx="0">
                  <c:v>60.5</c:v>
                </c:pt>
                <c:pt idx="1">
                  <c:v>63.5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83-489E-8FAE-AFD54DA82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7106384"/>
        <c:axId val="1687100560"/>
      </c:barChart>
      <c:catAx>
        <c:axId val="168710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687100560"/>
        <c:crosses val="autoZero"/>
        <c:auto val="1"/>
        <c:lblAlgn val="ctr"/>
        <c:lblOffset val="100"/>
        <c:noMultiLvlLbl val="0"/>
      </c:catAx>
      <c:valAx>
        <c:axId val="16871005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8710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0.43805</cdr:x>
      <cdr:y>0.23591</cdr:y>
    </cdr:from>
    <cdr:to>
      <cdr:x>0.56344</cdr:x>
      <cdr:y>0.44144</cdr:y>
    </cdr:to>
    <cdr:sp macro="" textlink="">
      <cdr:nvSpPr>
        <cdr:cNvPr id="2" name="Elipse 1"/>
        <cdr:cNvSpPr/>
      </cdr:nvSpPr>
      <cdr:spPr>
        <a:xfrm xmlns:a="http://schemas.openxmlformats.org/drawingml/2006/main">
          <a:off x="1256307" y="647152"/>
          <a:ext cx="359628" cy="56380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5875">
          <a:solidFill>
            <a:srgbClr val="FF0000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algn="ctr"/>
          <a:endParaRPr lang="es-MX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0.59416</cdr:x>
      <cdr:y>0.35128</cdr:y>
    </cdr:from>
    <cdr:to>
      <cdr:x>0.59416</cdr:x>
      <cdr:y>0.52564</cdr:y>
    </cdr:to>
    <cdr:cxnSp macro="">
      <cdr:nvCxnSpPr>
        <cdr:cNvPr id="2" name="Conector recto de flecha 1"/>
        <cdr:cNvCxnSpPr/>
      </cdr:nvCxnSpPr>
      <cdr:spPr>
        <a:xfrm xmlns:a="http://schemas.openxmlformats.org/drawingml/2006/main" flipV="1">
          <a:off x="1760025" y="963637"/>
          <a:ext cx="0" cy="478302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6082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75698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34827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48600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ed254e91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ed254e91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89735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184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"/>
          <p:cNvSpPr txBox="1">
            <a:spLocks noGrp="1"/>
          </p:cNvSpPr>
          <p:nvPr>
            <p:ph type="title"/>
          </p:nvPr>
        </p:nvSpPr>
        <p:spPr>
          <a:xfrm>
            <a:off x="772350" y="2192374"/>
            <a:ext cx="7924800" cy="12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sz="24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Reporte </a:t>
            </a:r>
            <a:r>
              <a:rPr lang="es-CL" sz="2400" dirty="0" smtClean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Final de </a:t>
            </a:r>
            <a:r>
              <a:rPr lang="es-CL" sz="24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Audiencia Franja electoral </a:t>
            </a:r>
            <a:br>
              <a:rPr lang="es-CL" sz="24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s-CL" sz="2400" b="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PLEBISCITO CONSTITUCIONAL DE </a:t>
            </a:r>
            <a:r>
              <a:rPr lang="es-CL" sz="2400" b="1" dirty="0" smtClean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SALIDA</a:t>
            </a:r>
            <a:br>
              <a:rPr lang="es-CL" sz="2400" b="1" dirty="0" smtClean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s-CL" sz="1600" b="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05 de agosto – 01 de septiembre</a:t>
            </a:r>
            <a:r>
              <a:rPr lang="es-CL" sz="2400" b="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/>
            </a:r>
            <a:br>
              <a:rPr lang="es-CL" sz="2400" b="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2400" b="1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" name="Google Shape;56;p1"/>
          <p:cNvSpPr txBox="1"/>
          <p:nvPr/>
        </p:nvSpPr>
        <p:spPr>
          <a:xfrm>
            <a:off x="3293038" y="4509449"/>
            <a:ext cx="25233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b="1" i="0" u="none" strike="noStrike" cap="none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Departamento de </a:t>
            </a:r>
            <a:r>
              <a:rPr lang="es-CL" sz="1100" b="1" i="0" u="none" strike="noStrike" cap="none" dirty="0" smtClean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Estudios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b="1" dirty="0" smtClean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06 septiembre 2022</a:t>
            </a:r>
            <a:endParaRPr sz="1100" b="1" dirty="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" name="Google Shape;57;p1"/>
          <p:cNvPicPr preferRelativeResize="0"/>
          <p:nvPr/>
        </p:nvPicPr>
        <p:blipFill rotWithShape="1">
          <a:blip r:embed="rId3">
            <a:alphaModFix/>
          </a:blip>
          <a:srcRect t="72089"/>
          <a:stretch/>
        </p:blipFill>
        <p:spPr>
          <a:xfrm>
            <a:off x="772350" y="367275"/>
            <a:ext cx="4565500" cy="77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9225" y="2192375"/>
            <a:ext cx="1168300" cy="116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31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139700" y="135325"/>
            <a:ext cx="8792159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FIDELIDAD DIARIA (%)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1400" b="0" i="0" u="sng" strike="noStrike" kern="0" cap="none" spc="0" normalizeH="0" baseline="0" noProof="0" dirty="0" smtClean="0">
                <a:ln>
                  <a:noFill/>
                </a:ln>
                <a:solidFill>
                  <a:srgbClr val="FF44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Total Individuos</a:t>
            </a: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44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, ambos horarios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785070" y="912380"/>
            <a:ext cx="835087" cy="2914320"/>
          </a:xfrm>
          <a:prstGeom prst="roundRect">
            <a:avLst/>
          </a:prstGeom>
          <a:solidFill>
            <a:srgbClr val="5B008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751057" y="893124"/>
            <a:ext cx="1178454" cy="2933576"/>
          </a:xfrm>
          <a:prstGeom prst="roundRect">
            <a:avLst/>
          </a:prstGeom>
          <a:solidFill>
            <a:srgbClr val="5B008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971318" y="119851"/>
            <a:ext cx="1685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Nota: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El espacio sombreado corresponde a fines de semana y feriados</a:t>
            </a:r>
            <a:endParaRPr kumimoji="0" lang="es-CL" sz="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626483" y="893124"/>
            <a:ext cx="826221" cy="2933576"/>
          </a:xfrm>
          <a:prstGeom prst="roundRect">
            <a:avLst/>
          </a:prstGeom>
          <a:solidFill>
            <a:srgbClr val="5B008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92763" y="4134853"/>
            <a:ext cx="8398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En general,</a:t>
            </a:r>
            <a:r>
              <a:rPr kumimoji="0" lang="es-CL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 e</a:t>
            </a: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n horario de medio día, la franja electoral presenta</a:t>
            </a:r>
            <a:r>
              <a:rPr kumimoji="0" lang="es-CL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 mayores niveles de fidelidad. Sin embargo, en ambos horarios la fidelidad se mantiene en promedio por sobre el 80%, es decir, un poco más 12 minutos, cifra especialmente alta.   </a:t>
            </a:r>
            <a:endParaRPr kumimoji="0" lang="es-CL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649070"/>
              </p:ext>
            </p:extLst>
          </p:nvPr>
        </p:nvGraphicFramePr>
        <p:xfrm>
          <a:off x="306373" y="704626"/>
          <a:ext cx="8067822" cy="3091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47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11</a:t>
            </a:fld>
            <a:endParaRPr lang="es-CL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233372" y="2092252"/>
            <a:ext cx="8053388" cy="818471"/>
          </a:xfrm>
        </p:spPr>
        <p:txBody>
          <a:bodyPr/>
          <a:lstStyle/>
          <a:p>
            <a:r>
              <a:rPr lang="es-CL" sz="24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  <a:t>PERFILES DE AUDIENCIA Y FIDELIDAD</a:t>
            </a:r>
            <a:br>
              <a:rPr lang="es-CL" sz="24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</a:br>
            <a:r>
              <a:rPr lang="es-CL" sz="1800" b="1" dirty="0" smtClean="0">
                <a:solidFill>
                  <a:srgbClr val="FF4400"/>
                </a:solidFill>
                <a:latin typeface="DM Sans" pitchFamily="2" charset="0"/>
              </a:rPr>
              <a:t>Total Periodo</a:t>
            </a:r>
            <a:endParaRPr lang="es-CL" sz="2400" dirty="0">
              <a:solidFill>
                <a:srgbClr val="FF4400"/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09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233372" y="2092252"/>
            <a:ext cx="8053388" cy="818471"/>
          </a:xfrm>
        </p:spPr>
        <p:txBody>
          <a:bodyPr/>
          <a:lstStyle/>
          <a:p>
            <a: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  <a:t>PERFIL FRANJA ELECTORAL</a:t>
            </a:r>
            <a:b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</a:br>
            <a:r>
              <a:rPr lang="es-CL" sz="2000" b="1" dirty="0" smtClean="0">
                <a:solidFill>
                  <a:srgbClr val="FF4400"/>
                </a:solidFill>
                <a:latin typeface="DM Sans" pitchFamily="2" charset="0"/>
              </a:rPr>
              <a:t>HORARIO </a:t>
            </a:r>
            <a:r>
              <a:rPr lang="es-CL" sz="2000" b="1" dirty="0">
                <a:solidFill>
                  <a:srgbClr val="FF4400"/>
                </a:solidFill>
                <a:latin typeface="DM Sans" pitchFamily="2" charset="0"/>
              </a:rPr>
              <a:t>DE MEDIO </a:t>
            </a:r>
            <a:r>
              <a:rPr lang="es-CL" sz="2000" b="1" dirty="0" smtClean="0">
                <a:solidFill>
                  <a:srgbClr val="FF4400"/>
                </a:solidFill>
                <a:latin typeface="DM Sans" pitchFamily="2" charset="0"/>
              </a:rPr>
              <a:t>DIA</a:t>
            </a:r>
            <a:endParaRPr lang="es-CL" sz="2400" dirty="0">
              <a:solidFill>
                <a:srgbClr val="FF4400"/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4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13</a:t>
            </a:fld>
            <a:endParaRPr lang="es-CL"/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139700" y="135325"/>
            <a:ext cx="4549177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lang="es-CL" sz="1800" b="1" dirty="0" smtClean="0">
                <a:solidFill>
                  <a:srgbClr val="595959">
                    <a:lumMod val="75000"/>
                  </a:srgbClr>
                </a:solidFill>
                <a:latin typeface="DM Sans" pitchFamily="2" charset="0"/>
              </a:rPr>
              <a:t>PERFIL DE AUDIENCIA SEGÚN SEXO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lang="es-MX" sz="1400" dirty="0" smtClean="0">
                <a:solidFill>
                  <a:srgbClr val="FF4400"/>
                </a:solidFill>
                <a:latin typeface="DM Sans" pitchFamily="2" charset="0"/>
              </a:rPr>
              <a:t>Franja 12:45 horas</a:t>
            </a:r>
            <a:endParaRPr kumimoji="0" lang="es-CL" sz="1400" i="0" u="none" strike="noStrike" kern="0" cap="none" spc="0" normalizeH="0" baseline="0" noProof="0" dirty="0" smtClean="0">
              <a:ln>
                <a:noFill/>
              </a:ln>
              <a:solidFill>
                <a:srgbClr val="FF4400"/>
              </a:solidFill>
              <a:effectLst/>
              <a:uLnTx/>
              <a:uFillTx/>
              <a:latin typeface="DM Sans" pitchFamily="2" charset="0"/>
              <a:sym typeface="Arial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24106" y="3611241"/>
            <a:ext cx="8208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200" dirty="0" smtClean="0">
                <a:latin typeface="DM Sans" pitchFamily="2" charset="0"/>
              </a:rPr>
              <a:t>La distribución por sexo de la audiencia (adhesión) en horario de medio día, no muestra diferencias entre programación normal y franja electoral.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200" dirty="0" smtClean="0">
                <a:latin typeface="DM Sans" pitchFamily="2" charset="0"/>
              </a:rPr>
              <a:t>En este horario hay un 52% más de mujeres telespectadores que hombres, según los niveles de alcance.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200" dirty="0" smtClean="0">
                <a:latin typeface="DM Sans" pitchFamily="2" charset="0"/>
              </a:rPr>
              <a:t>La mayor audiencia femenina se ratifica porque son el target que mas tiempo le dedica al visionado de la franja electoral: 85,3 % de fidelidad versus un 84% de los hombres, es decir, tiempos de visionado muy similares. </a:t>
            </a:r>
            <a:endParaRPr lang="es-CL" sz="1200" dirty="0">
              <a:latin typeface="DM Sans" pitchFamily="2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478165" y="90065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859060"/>
              </p:ext>
            </p:extLst>
          </p:nvPr>
        </p:nvGraphicFramePr>
        <p:xfrm>
          <a:off x="224106" y="833507"/>
          <a:ext cx="2378417" cy="2612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970267"/>
              </p:ext>
            </p:extLst>
          </p:nvPr>
        </p:nvGraphicFramePr>
        <p:xfrm>
          <a:off x="2818481" y="810234"/>
          <a:ext cx="2804752" cy="2496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375696"/>
              </p:ext>
            </p:extLst>
          </p:nvPr>
        </p:nvGraphicFramePr>
        <p:xfrm>
          <a:off x="6036139" y="842559"/>
          <a:ext cx="2665827" cy="2474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7029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139700" y="135325"/>
            <a:ext cx="5360450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PERFIL DE AUDIENCIA SEGÚN RANGO</a:t>
            </a:r>
            <a:r>
              <a:rPr kumimoji="0" lang="es-CL" sz="1800" b="1" i="0" u="none" strike="noStrike" kern="0" cap="none" spc="0" normalizeH="0" noProof="0" dirty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 ETARIO</a:t>
            </a:r>
            <a:r>
              <a:rPr kumimoji="0" lang="es-C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44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Franja 12:45 horas</a:t>
            </a:r>
            <a:endParaRPr kumimoji="0" lang="es-CL" sz="1400" b="0" i="0" u="none" strike="noStrike" kern="0" cap="none" spc="0" normalizeH="0" baseline="0" noProof="0" dirty="0" smtClean="0">
              <a:ln>
                <a:noFill/>
              </a:ln>
              <a:solidFill>
                <a:srgbClr val="FF4400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13130" y="3640300"/>
            <a:ext cx="85580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A diferencia de la programación normal,</a:t>
            </a:r>
            <a:r>
              <a:rPr kumimoji="0" lang="es-MX" sz="11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 en la distribución de l</a:t>
            </a:r>
            <a:r>
              <a:rPr kumimoji="0" lang="es-MX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a</a:t>
            </a:r>
            <a:r>
              <a:rPr kumimoji="0" lang="es-MX" sz="11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 </a:t>
            </a:r>
            <a:r>
              <a:rPr kumimoji="0" lang="es-MX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audiencia de la franja de medio día</a:t>
            </a:r>
            <a:r>
              <a:rPr kumimoji="0" lang="es-MX" sz="11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 </a:t>
            </a:r>
            <a:r>
              <a:rPr kumimoji="0" lang="es-MX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en este horario, las personas entre 35 y 49 años tienen mayor presencia -26,4% de adhesión-</a:t>
            </a:r>
            <a:r>
              <a:rPr kumimoji="0" lang="es-MX" sz="11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 seguido de personas mayores de 65 años -25,7% de adhesión-. 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lang="es-MX" sz="1100" dirty="0" smtClean="0">
                <a:latin typeface="DM Sans" pitchFamily="2" charset="0"/>
              </a:rPr>
              <a:t>Las </a:t>
            </a:r>
            <a:r>
              <a:rPr lang="es-MX" sz="1100" dirty="0">
                <a:latin typeface="DM Sans" pitchFamily="2" charset="0"/>
              </a:rPr>
              <a:t>personas entre 35 y 49 años , </a:t>
            </a:r>
            <a:r>
              <a:rPr lang="es-MX" sz="1100" dirty="0" smtClean="0">
                <a:latin typeface="DM Sans" pitchFamily="2" charset="0"/>
              </a:rPr>
              <a:t>además, son las</a:t>
            </a:r>
            <a:r>
              <a:rPr kumimoji="0" lang="es-MX" sz="11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 que aumentan su volumen de telespectadores en relación a la programación habitual.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MX" sz="1100" dirty="0" smtClean="0">
                <a:latin typeface="DM Sans" pitchFamily="2" charset="0"/>
              </a:rPr>
              <a:t>El tiempo de visionado de la franja de parte de los jóvenes –fidelidad- aumenta. En comparación a la programación habitual. </a:t>
            </a:r>
            <a:r>
              <a:rPr kumimoji="0" lang="es-MX" sz="11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 </a:t>
            </a:r>
            <a:r>
              <a:rPr kumimoji="0" lang="es-MX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 </a:t>
            </a:r>
            <a:endParaRPr kumimoji="0" lang="es-CL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 pitchFamily="2" charset="0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478165" y="90065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197376"/>
              </p:ext>
            </p:extLst>
          </p:nvPr>
        </p:nvGraphicFramePr>
        <p:xfrm>
          <a:off x="213130" y="787753"/>
          <a:ext cx="268647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731367"/>
              </p:ext>
            </p:extLst>
          </p:nvPr>
        </p:nvGraphicFramePr>
        <p:xfrm>
          <a:off x="2927930" y="787753"/>
          <a:ext cx="286795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510952"/>
              </p:ext>
            </p:extLst>
          </p:nvPr>
        </p:nvGraphicFramePr>
        <p:xfrm>
          <a:off x="5950632" y="812021"/>
          <a:ext cx="288387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Elipse 8"/>
          <p:cNvSpPr/>
          <p:nvPr/>
        </p:nvSpPr>
        <p:spPr>
          <a:xfrm>
            <a:off x="6305391" y="1326759"/>
            <a:ext cx="953537" cy="56380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1800665" y="2384474"/>
            <a:ext cx="0" cy="47830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46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139700" y="135325"/>
            <a:ext cx="5360450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PERFIL DE AUDIENCIA SEGÚN GSE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44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Franja 12:45 horas</a:t>
            </a:r>
            <a:endParaRPr kumimoji="0" lang="es-CL" sz="1400" b="0" i="0" u="none" strike="noStrike" kern="0" cap="none" spc="0" normalizeH="0" baseline="0" noProof="0" dirty="0" smtClean="0">
              <a:ln>
                <a:noFill/>
              </a:ln>
              <a:solidFill>
                <a:srgbClr val="FF4400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90934" y="3787681"/>
            <a:ext cx="8208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El segmento D muestra un alza en su participación en la composición de la audiencia en</a:t>
            </a:r>
            <a:r>
              <a:rPr kumimoji="0" lang="es-MX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 este horario </a:t>
            </a:r>
            <a:r>
              <a:rPr kumimoji="0" lang="es-MX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en relación a la programación televisiva sin</a:t>
            </a:r>
            <a:r>
              <a:rPr kumimoji="0" lang="es-MX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 franja electoral, pasando de 47,4% a 51%. La mayor adhesión al espacio electoral de este segmento es ratificada por el aumento en el volumen de telespectadores – es el único GSE que muestra un alza-. Asimismo, es el segmento de mayor fidelidad a la franja electoral: 86,7%. </a:t>
            </a:r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478165" y="90065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8099086"/>
              </p:ext>
            </p:extLst>
          </p:nvPr>
        </p:nvGraphicFramePr>
        <p:xfrm>
          <a:off x="139700" y="848457"/>
          <a:ext cx="296222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701217"/>
              </p:ext>
            </p:extLst>
          </p:nvPr>
        </p:nvGraphicFramePr>
        <p:xfrm>
          <a:off x="2972788" y="900650"/>
          <a:ext cx="293520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951944"/>
              </p:ext>
            </p:extLst>
          </p:nvPr>
        </p:nvGraphicFramePr>
        <p:xfrm>
          <a:off x="5991605" y="890978"/>
          <a:ext cx="287480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957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233372" y="2092252"/>
            <a:ext cx="8643342" cy="818471"/>
          </a:xfrm>
        </p:spPr>
        <p:txBody>
          <a:bodyPr/>
          <a:lstStyle/>
          <a:p>
            <a: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  <a:t>PERFIL FRANJA ELECTORAL HORARIO DE ALTA AUDIENCIA (PRIME)</a:t>
            </a:r>
            <a:b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</a:br>
            <a:r>
              <a:rPr lang="es-CL" sz="1800" b="1" dirty="0" smtClean="0">
                <a:solidFill>
                  <a:srgbClr val="FF4400"/>
                </a:solidFill>
                <a:latin typeface="DM Sans" pitchFamily="2" charset="0"/>
              </a:rPr>
              <a:t>Total Periodo</a:t>
            </a:r>
            <a:endParaRPr lang="es-CL" sz="2400" dirty="0">
              <a:solidFill>
                <a:srgbClr val="FF4400"/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139700" y="109838"/>
            <a:ext cx="4549177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PERFIL DE AUDIENCIA SEGÚN SEXO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44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Franja 20:45 horas</a:t>
            </a:r>
            <a:endParaRPr kumimoji="0" lang="es-CL" sz="1400" b="0" i="0" u="none" strike="noStrike" kern="0" cap="none" spc="0" normalizeH="0" baseline="0" noProof="0" dirty="0" smtClean="0">
              <a:ln>
                <a:noFill/>
              </a:ln>
              <a:solidFill>
                <a:srgbClr val="FF4400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39700" y="3794935"/>
            <a:ext cx="8657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La diferencia de la distribución por sexo de la adhesión que</a:t>
            </a:r>
            <a:r>
              <a:rPr kumimoji="0" lang="es-MX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 hay en el periodo con y sin franja electoral, </a:t>
            </a:r>
            <a:r>
              <a:rPr kumimoji="0" lang="es-MX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es casi</a:t>
            </a:r>
            <a:r>
              <a:rPr kumimoji="0" lang="es-MX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 nula.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MX" sz="1200" baseline="0" dirty="0" smtClean="0">
                <a:latin typeface="DM Sans" pitchFamily="2" charset="0"/>
              </a:rPr>
              <a:t>Al</a:t>
            </a:r>
            <a:r>
              <a:rPr lang="es-MX" sz="1200" dirty="0" smtClean="0">
                <a:latin typeface="DM Sans" pitchFamily="2" charset="0"/>
              </a:rPr>
              <a:t> igual que el horario de medio día, en horario </a:t>
            </a:r>
            <a:r>
              <a:rPr lang="es-MX" sz="1200" i="1" dirty="0" smtClean="0">
                <a:latin typeface="DM Sans" pitchFamily="2" charset="0"/>
              </a:rPr>
              <a:t>prime</a:t>
            </a:r>
            <a:r>
              <a:rPr lang="es-MX" sz="1200" dirty="0" smtClean="0">
                <a:latin typeface="DM Sans" pitchFamily="2" charset="0"/>
              </a:rPr>
              <a:t> las mujeres se imponen en el volumen de telespectadores siendo un 42% más que los hombres.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MX" sz="1200" dirty="0" smtClean="0">
                <a:latin typeface="DM Sans" pitchFamily="2" charset="0"/>
              </a:rPr>
              <a:t>En cuanto a la permanencia en el tiempo de visionado (fidelidad), éste es similar entre ambos sexos.  </a:t>
            </a:r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478165" y="90065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813386"/>
              </p:ext>
            </p:extLst>
          </p:nvPr>
        </p:nvGraphicFramePr>
        <p:xfrm>
          <a:off x="319697" y="820861"/>
          <a:ext cx="2247658" cy="2668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560288"/>
              </p:ext>
            </p:extLst>
          </p:nvPr>
        </p:nvGraphicFramePr>
        <p:xfrm>
          <a:off x="2842466" y="820861"/>
          <a:ext cx="262986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594842"/>
              </p:ext>
            </p:extLst>
          </p:nvPr>
        </p:nvGraphicFramePr>
        <p:xfrm>
          <a:off x="5842225" y="783576"/>
          <a:ext cx="290458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06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139700" y="135325"/>
            <a:ext cx="5360450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PERFIL DE AUDIENCIA SEGÚN RANGO ETARIO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44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Franja 20:45 horas</a:t>
            </a:r>
            <a:endParaRPr kumimoji="0" lang="es-CL" sz="1400" b="0" i="0" u="none" strike="noStrike" kern="0" cap="none" spc="0" normalizeH="0" baseline="0" noProof="0" dirty="0" smtClean="0">
              <a:ln>
                <a:noFill/>
              </a:ln>
              <a:solidFill>
                <a:srgbClr val="FF4400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94867" y="3605091"/>
            <a:ext cx="8451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MX" sz="1200" baseline="0" dirty="0" smtClean="0">
                <a:latin typeface="DM Sans" pitchFamily="2" charset="0"/>
              </a:rPr>
              <a:t>Hay una mayor presencia de </a:t>
            </a:r>
            <a:r>
              <a:rPr lang="es-MX" sz="1200" dirty="0" smtClean="0">
                <a:latin typeface="DM Sans" pitchFamily="2" charset="0"/>
              </a:rPr>
              <a:t>jóvenes entre 18 y 24 años y personas entre 35 y 49 años en la composición de la audiencia de la franja electoral en relación al espacio televisivo sin franja.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MX" sz="1200" dirty="0" smtClean="0">
                <a:latin typeface="DM Sans" pitchFamily="2" charset="0"/>
              </a:rPr>
              <a:t>Lo anterior se ratifica por el mayor alcance de estos mismos </a:t>
            </a:r>
            <a:r>
              <a:rPr lang="es-MX" sz="1200" i="1" dirty="0" smtClean="0">
                <a:latin typeface="DM Sans" pitchFamily="2" charset="0"/>
              </a:rPr>
              <a:t>targets</a:t>
            </a:r>
            <a:r>
              <a:rPr lang="es-MX" sz="1200" dirty="0" smtClean="0">
                <a:latin typeface="DM Sans" pitchFamily="2" charset="0"/>
              </a:rPr>
              <a:t>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MX" sz="1200" dirty="0" smtClean="0">
                <a:latin typeface="DM Sans" pitchFamily="2" charset="0"/>
              </a:rPr>
              <a:t>Destaca la fidelidad de los jóvenes entre 18 y 24 años que llega al 88%, el mayor de todos los rangos etarios.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478165" y="90065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189792"/>
              </p:ext>
            </p:extLst>
          </p:nvPr>
        </p:nvGraphicFramePr>
        <p:xfrm>
          <a:off x="234043" y="676490"/>
          <a:ext cx="2762375" cy="2806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660556"/>
              </p:ext>
            </p:extLst>
          </p:nvPr>
        </p:nvGraphicFramePr>
        <p:xfrm>
          <a:off x="2996418" y="649784"/>
          <a:ext cx="2938108" cy="2806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972803"/>
              </p:ext>
            </p:extLst>
          </p:nvPr>
        </p:nvGraphicFramePr>
        <p:xfrm>
          <a:off x="6048044" y="649783"/>
          <a:ext cx="2743200" cy="2806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Conector recto de flecha 9"/>
          <p:cNvCxnSpPr/>
          <p:nvPr/>
        </p:nvCxnSpPr>
        <p:spPr>
          <a:xfrm flipH="1" flipV="1">
            <a:off x="1899138" y="3052689"/>
            <a:ext cx="1564" cy="19431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 flipV="1">
            <a:off x="1897574" y="2540601"/>
            <a:ext cx="1564" cy="19431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25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139700" y="135325"/>
            <a:ext cx="5360450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PERFIL DE AUDIENCIA SEGÚN GSE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44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Franja 20:45 horas</a:t>
            </a:r>
            <a:endParaRPr kumimoji="0" lang="es-CL" sz="1400" b="0" i="0" u="none" strike="noStrike" kern="0" cap="none" spc="0" normalizeH="0" baseline="0" noProof="0" dirty="0" smtClean="0">
              <a:ln>
                <a:noFill/>
              </a:ln>
              <a:solidFill>
                <a:srgbClr val="FF4400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75237" y="3810562"/>
            <a:ext cx="8635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El segmento D es el que destaca en todos las variables de medición de audiencia.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MX" sz="1200" dirty="0" smtClean="0">
                <a:latin typeface="DM Sans" pitchFamily="2" charset="0"/>
              </a:rPr>
              <a:t>Primero, es el único que muestra una mayor participación en la composición del espacio televisivo de la franja electoral en relación al mismo espacio sin franja.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Segundo, el segmento D es el único que aumenta su alcance en relación a espacios sin franja electoral.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CL" sz="1200" dirty="0" smtClean="0">
                <a:latin typeface="DM Sans" pitchFamily="2" charset="0"/>
              </a:rPr>
              <a:t>Tercero, el segmento </a:t>
            </a:r>
            <a:r>
              <a:rPr lang="es-CL" sz="1200" dirty="0" err="1" smtClean="0">
                <a:latin typeface="DM Sans" pitchFamily="2" charset="0"/>
              </a:rPr>
              <a:t>D,es</a:t>
            </a:r>
            <a:r>
              <a:rPr lang="es-CL" sz="1200" dirty="0" smtClean="0">
                <a:latin typeface="DM Sans" pitchFamily="2" charset="0"/>
              </a:rPr>
              <a:t> el de mayor fidelidad hacia el espacio electoral emitido en horario </a:t>
            </a:r>
            <a:r>
              <a:rPr lang="es-CL" sz="1200" i="1" dirty="0" smtClean="0">
                <a:latin typeface="DM Sans" pitchFamily="2" charset="0"/>
              </a:rPr>
              <a:t>prime</a:t>
            </a:r>
            <a:r>
              <a:rPr lang="es-CL" sz="1200" dirty="0" smtClean="0">
                <a:latin typeface="DM Sans" pitchFamily="2" charset="0"/>
              </a:rPr>
              <a:t> con un 83,8%</a:t>
            </a:r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478165" y="90065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160347"/>
              </p:ext>
            </p:extLst>
          </p:nvPr>
        </p:nvGraphicFramePr>
        <p:xfrm>
          <a:off x="175237" y="745217"/>
          <a:ext cx="2975317" cy="278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0598264"/>
              </p:ext>
            </p:extLst>
          </p:nvPr>
        </p:nvGraphicFramePr>
        <p:xfrm>
          <a:off x="3199682" y="787753"/>
          <a:ext cx="29120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522351"/>
              </p:ext>
            </p:extLst>
          </p:nvPr>
        </p:nvGraphicFramePr>
        <p:xfrm>
          <a:off x="6111695" y="787753"/>
          <a:ext cx="283463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266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2</a:t>
            </a:fld>
            <a:endParaRPr lang="es-CL"/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139700" y="135325"/>
            <a:ext cx="8111846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008F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PRINCIPALES RESULTADOS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39700" y="609446"/>
            <a:ext cx="8739895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MX" sz="1200" b="1" u="sng" dirty="0" smtClean="0">
                <a:solidFill>
                  <a:schemeClr val="tx1"/>
                </a:solidFill>
                <a:latin typeface="DM Sans" pitchFamily="2" charset="0"/>
              </a:rPr>
              <a:t>Datos Generales</a:t>
            </a:r>
          </a:p>
          <a:p>
            <a:pPr algn="just">
              <a:spcAft>
                <a:spcPts val="600"/>
              </a:spcAft>
            </a:pPr>
            <a:endParaRPr lang="es-MX" sz="1200" b="1" u="sng" dirty="0" smtClean="0">
              <a:solidFill>
                <a:schemeClr val="tx1"/>
              </a:solidFill>
              <a:latin typeface="DM Sans" pitchFamily="2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MX" sz="1200" dirty="0" smtClean="0">
                <a:solidFill>
                  <a:schemeClr val="tx1"/>
                </a:solidFill>
                <a:latin typeface="DM Sans" pitchFamily="2" charset="0"/>
              </a:rPr>
              <a:t>La </a:t>
            </a:r>
            <a:r>
              <a:rPr lang="es-MX" sz="1200" dirty="0">
                <a:solidFill>
                  <a:schemeClr val="tx1"/>
                </a:solidFill>
                <a:latin typeface="DM Sans" pitchFamily="2" charset="0"/>
              </a:rPr>
              <a:t>sintonía en horario prime se mantiene dentro de un rango alto: 36,6 puntos.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MX" sz="1200" dirty="0">
                <a:solidFill>
                  <a:schemeClr val="tx1"/>
                </a:solidFill>
                <a:latin typeface="DM Sans" pitchFamily="2" charset="0"/>
              </a:rPr>
              <a:t>El alcance de telespectadores de la franja electoral emitida en horario de alta audiencia dobla al emitido en horario diurno, pasa de 726.700 personas a medio día a 1.400.700 a las 20:45.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MX" sz="1200" dirty="0">
                <a:solidFill>
                  <a:schemeClr val="tx1"/>
                </a:solidFill>
                <a:latin typeface="DM Sans" pitchFamily="2" charset="0"/>
              </a:rPr>
              <a:t>Por el contrario, la fidelidad es mayor en la franja diurna: 86,7% versus 83,8% en el </a:t>
            </a:r>
            <a:r>
              <a:rPr lang="es-MX" sz="1200" dirty="0" smtClean="0">
                <a:solidFill>
                  <a:schemeClr val="tx1"/>
                </a:solidFill>
                <a:latin typeface="DM Sans" pitchFamily="2" charset="0"/>
              </a:rPr>
              <a:t>prime, si bien ambas cifras son muy altas.. </a:t>
            </a:r>
            <a:endParaRPr lang="es-MX" sz="1200" dirty="0">
              <a:solidFill>
                <a:schemeClr val="tx1"/>
              </a:solidFill>
              <a:latin typeface="DM Sans" pitchFamily="2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MX" sz="1200" dirty="0" smtClean="0">
                <a:solidFill>
                  <a:schemeClr val="tx1"/>
                </a:solidFill>
                <a:latin typeface="DM Sans" pitchFamily="2" charset="0"/>
              </a:rPr>
              <a:t>No se </a:t>
            </a:r>
            <a:r>
              <a:rPr lang="es-MX" sz="1200" dirty="0">
                <a:solidFill>
                  <a:schemeClr val="tx1"/>
                </a:solidFill>
                <a:latin typeface="DM Sans" pitchFamily="2" charset="0"/>
              </a:rPr>
              <a:t>observan </a:t>
            </a:r>
            <a:r>
              <a:rPr lang="es-MX" sz="1200" dirty="0" smtClean="0">
                <a:solidFill>
                  <a:schemeClr val="tx1"/>
                </a:solidFill>
                <a:latin typeface="DM Sans" pitchFamily="2" charset="0"/>
              </a:rPr>
              <a:t>variaciones </a:t>
            </a:r>
            <a:r>
              <a:rPr lang="es-MX" sz="1200" dirty="0">
                <a:solidFill>
                  <a:schemeClr val="tx1"/>
                </a:solidFill>
                <a:latin typeface="DM Sans" pitchFamily="2" charset="0"/>
              </a:rPr>
              <a:t>importantes en cuanto a la audiencia normal de </a:t>
            </a:r>
            <a:r>
              <a:rPr lang="es-MX" sz="1200" dirty="0" smtClean="0">
                <a:solidFill>
                  <a:schemeClr val="tx1"/>
                </a:solidFill>
                <a:latin typeface="DM Sans" pitchFamily="2" charset="0"/>
              </a:rPr>
              <a:t>televisión, donde la mayor </a:t>
            </a:r>
            <a:r>
              <a:rPr lang="es-MX" sz="1200" dirty="0">
                <a:solidFill>
                  <a:schemeClr val="tx1"/>
                </a:solidFill>
                <a:latin typeface="DM Sans" pitchFamily="2" charset="0"/>
              </a:rPr>
              <a:t>sintonía </a:t>
            </a:r>
            <a:r>
              <a:rPr lang="es-MX" sz="1200" dirty="0" smtClean="0">
                <a:solidFill>
                  <a:schemeClr val="tx1"/>
                </a:solidFill>
                <a:latin typeface="DM Sans" pitchFamily="2" charset="0"/>
              </a:rPr>
              <a:t>se da de </a:t>
            </a:r>
            <a:r>
              <a:rPr lang="es-MX" sz="1200" dirty="0">
                <a:solidFill>
                  <a:schemeClr val="tx1"/>
                </a:solidFill>
                <a:latin typeface="DM Sans" pitchFamily="2" charset="0"/>
              </a:rPr>
              <a:t>lunes a viernes </a:t>
            </a:r>
            <a:r>
              <a:rPr lang="es-MX" sz="1200" dirty="0" smtClean="0">
                <a:solidFill>
                  <a:schemeClr val="tx1"/>
                </a:solidFill>
                <a:latin typeface="DM Sans" pitchFamily="2" charset="0"/>
              </a:rPr>
              <a:t>en comparación a los fines </a:t>
            </a:r>
            <a:r>
              <a:rPr lang="es-MX" sz="1200" dirty="0">
                <a:solidFill>
                  <a:schemeClr val="tx1"/>
                </a:solidFill>
                <a:latin typeface="DM Sans" pitchFamily="2" charset="0"/>
              </a:rPr>
              <a:t>de semana.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MX" sz="1200" dirty="0">
                <a:solidFill>
                  <a:schemeClr val="tx1"/>
                </a:solidFill>
                <a:latin typeface="DM Sans" pitchFamily="2" charset="0"/>
              </a:rPr>
              <a:t>Un dato a considerar en el análisis minuto a minuto, y que se reitera en todas las franjas analizadas desde el año 2017, es que al momento de iniciarse la franja electoral en el prime, la audiencia </a:t>
            </a:r>
            <a:r>
              <a:rPr lang="es-MX" sz="1200" dirty="0" smtClean="0">
                <a:solidFill>
                  <a:schemeClr val="tx1"/>
                </a:solidFill>
                <a:latin typeface="DM Sans" pitchFamily="2" charset="0"/>
              </a:rPr>
              <a:t>cae, </a:t>
            </a:r>
            <a:r>
              <a:rPr lang="es-MX" sz="1200" dirty="0">
                <a:solidFill>
                  <a:schemeClr val="tx1"/>
                </a:solidFill>
                <a:latin typeface="DM Sans" pitchFamily="2" charset="0"/>
              </a:rPr>
              <a:t>independiente del día de emisión. No </a:t>
            </a:r>
            <a:r>
              <a:rPr lang="es-MX" sz="1200" dirty="0" smtClean="0">
                <a:solidFill>
                  <a:schemeClr val="tx1"/>
                </a:solidFill>
                <a:latin typeface="DM Sans" pitchFamily="2" charset="0"/>
              </a:rPr>
              <a:t>obstante, </a:t>
            </a:r>
            <a:r>
              <a:rPr lang="es-MX" sz="1200" dirty="0">
                <a:solidFill>
                  <a:schemeClr val="tx1"/>
                </a:solidFill>
                <a:latin typeface="DM Sans" pitchFamily="2" charset="0"/>
              </a:rPr>
              <a:t>en </a:t>
            </a:r>
            <a:r>
              <a:rPr lang="es-MX" sz="1200" dirty="0" smtClean="0">
                <a:solidFill>
                  <a:schemeClr val="tx1"/>
                </a:solidFill>
                <a:latin typeface="DM Sans" pitchFamily="2" charset="0"/>
              </a:rPr>
              <a:t>esta franja </a:t>
            </a:r>
            <a:r>
              <a:rPr lang="es-MX" sz="1200" dirty="0">
                <a:solidFill>
                  <a:schemeClr val="tx1"/>
                </a:solidFill>
                <a:latin typeface="DM Sans" pitchFamily="2" charset="0"/>
              </a:rPr>
              <a:t>del Plebiscito de </a:t>
            </a:r>
            <a:r>
              <a:rPr lang="es-MX" sz="1200" dirty="0" smtClean="0">
                <a:solidFill>
                  <a:schemeClr val="tx1"/>
                </a:solidFill>
                <a:latin typeface="DM Sans" pitchFamily="2" charset="0"/>
              </a:rPr>
              <a:t>salida, se evidencia la menor </a:t>
            </a:r>
            <a:r>
              <a:rPr lang="es-MX" sz="1200" dirty="0">
                <a:solidFill>
                  <a:schemeClr val="tx1"/>
                </a:solidFill>
                <a:latin typeface="DM Sans" pitchFamily="2" charset="0"/>
              </a:rPr>
              <a:t>caída y </a:t>
            </a:r>
            <a:r>
              <a:rPr lang="es-MX" sz="1200" dirty="0" smtClean="0">
                <a:solidFill>
                  <a:schemeClr val="tx1"/>
                </a:solidFill>
                <a:latin typeface="DM Sans" pitchFamily="2" charset="0"/>
              </a:rPr>
              <a:t>la más </a:t>
            </a:r>
            <a:r>
              <a:rPr lang="es-MX" sz="1200" dirty="0">
                <a:solidFill>
                  <a:schemeClr val="tx1"/>
                </a:solidFill>
                <a:latin typeface="DM Sans" pitchFamily="2" charset="0"/>
              </a:rPr>
              <a:t>rápida recuperación de audiencia en comparación a franjas pasadas.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MX" sz="1200" dirty="0" smtClean="0">
                <a:solidFill>
                  <a:schemeClr val="tx1"/>
                </a:solidFill>
                <a:latin typeface="DM Sans" pitchFamily="2" charset="0"/>
              </a:rPr>
              <a:t>Si normalmente la caída  era de alrededor de 3 puntos de rating, en esta franje fue menos de 1.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MX" sz="1200" dirty="0">
                <a:latin typeface="DM Sans" pitchFamily="2" charset="0"/>
              </a:rPr>
              <a:t>El promedio de alcance del espacio emitido en horario prime llega a 1,4 millones de telespectadores. Se identifican 3 emisiones con </a:t>
            </a:r>
            <a:r>
              <a:rPr lang="es-MX" sz="1200" dirty="0" err="1">
                <a:latin typeface="DM Sans" pitchFamily="2" charset="0"/>
              </a:rPr>
              <a:t>peak</a:t>
            </a:r>
            <a:r>
              <a:rPr lang="es-MX" sz="1200" dirty="0">
                <a:latin typeface="DM Sans" pitchFamily="2" charset="0"/>
              </a:rPr>
              <a:t> de cantidad de personas que se encuentran por sobre 1,6 millones entre los que se encuentra el día de termino de la franja el 1 de septiembre. </a:t>
            </a:r>
            <a:endParaRPr lang="es-MX" sz="1200" dirty="0" smtClean="0">
              <a:latin typeface="DM Sans" pitchFamily="2" charset="0"/>
            </a:endParaRP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MX" sz="1200" dirty="0">
                <a:latin typeface="DM Sans" pitchFamily="2" charset="0"/>
              </a:rPr>
              <a:t>El dato a destacar para esta franja es la alta sintonía de los últimos dos días de emisión: 39 y 42,1 puntos de rating para el horario prime y 22,3 puntos horario de medio día.  </a:t>
            </a:r>
          </a:p>
        </p:txBody>
      </p:sp>
    </p:spTree>
    <p:extLst>
      <p:ext uri="{BB962C8B-B14F-4D97-AF65-F5344CB8AC3E}">
        <p14:creationId xmlns:p14="http://schemas.microsoft.com/office/powerpoint/2010/main" val="16693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233372" y="2092252"/>
            <a:ext cx="8643342" cy="818471"/>
          </a:xfrm>
        </p:spPr>
        <p:txBody>
          <a:bodyPr/>
          <a:lstStyle/>
          <a:p>
            <a: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  <a:t>AUDIENCIA COMPARADA  FRANJAS ELECTORALES 2017 – 2022</a:t>
            </a:r>
            <a:b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</a:br>
            <a:r>
              <a:rPr lang="es-CL" sz="1800" b="1" dirty="0" smtClean="0">
                <a:solidFill>
                  <a:srgbClr val="FF4400"/>
                </a:solidFill>
                <a:latin typeface="DM Sans" pitchFamily="2" charset="0"/>
              </a:rPr>
              <a:t>HORARIO ALTA AUDIENCIA</a:t>
            </a:r>
            <a:endParaRPr lang="es-CL" sz="2400" dirty="0">
              <a:solidFill>
                <a:srgbClr val="FF4400"/>
              </a:solidFill>
              <a:latin typeface="DM Sans" pitchFamily="2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59923" y="3009046"/>
            <a:ext cx="8287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DM Sans" panose="020B0604020202020204" charset="0"/>
              </a:rPr>
              <a:t>En este apartado se entregan datos de audiencia generales de las ultimas 7 franjas electorales. Hay dos puntos a considerar: </a:t>
            </a:r>
          </a:p>
          <a:p>
            <a:pPr marL="228600" indent="-228600" algn="just">
              <a:buAutoNum type="arabicParenR"/>
            </a:pPr>
            <a:r>
              <a:rPr lang="es-MX" sz="1200" dirty="0" smtClean="0">
                <a:latin typeface="DM Sans" panose="020B0604020202020204" charset="0"/>
              </a:rPr>
              <a:t>Sólo se analiza el horario de alta audiencia, debido a que las segundas vueltas presidenciales no tienen franja de medio día. </a:t>
            </a:r>
          </a:p>
          <a:p>
            <a:pPr marL="228600" indent="-228600" algn="just">
              <a:buAutoNum type="arabicParenR"/>
            </a:pPr>
            <a:r>
              <a:rPr lang="es-MX" sz="1200" dirty="0" smtClean="0">
                <a:latin typeface="DM Sans" panose="020B0604020202020204" charset="0"/>
              </a:rPr>
              <a:t>2) Debido a que las franjas Presidenciales y Parlamentarias tienen mayor duración, el análisis se ajusta a 15 minutos para nivelar el cálculo de las audiencias entre franjas.    </a:t>
            </a:r>
            <a:endParaRPr lang="es-MX" sz="1200" dirty="0">
              <a:latin typeface="DM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1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139700" y="135325"/>
            <a:ext cx="8111846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RATING HOGARES FRANJAS 2017 – 2022 PRIME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1400" b="0" i="0" u="sng" strike="noStrike" kern="0" cap="none" spc="0" normalizeH="0" baseline="0" noProof="0" dirty="0" smtClean="0">
                <a:ln>
                  <a:noFill/>
                </a:ln>
                <a:solidFill>
                  <a:srgbClr val="FF44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Puntos de Rating promedio periodo de emisión franja / Total Hogares</a:t>
            </a:r>
            <a:r>
              <a: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FF44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 </a:t>
            </a:r>
            <a:endParaRPr kumimoji="0" lang="es-CL" sz="1400" b="0" i="0" u="none" strike="noStrike" kern="0" cap="none" spc="0" normalizeH="0" baseline="0" noProof="0" dirty="0" smtClean="0">
              <a:ln>
                <a:noFill/>
              </a:ln>
              <a:solidFill>
                <a:srgbClr val="FF4400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45208" y="3844354"/>
            <a:ext cx="8480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En</a:t>
            </a:r>
            <a:r>
              <a:rPr kumimoji="0" lang="es-CL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 términos de sintonía, las franjas electorales relacionadas con el proceso constituyente</a:t>
            </a:r>
            <a:r>
              <a:rPr lang="es-CL" sz="1200" dirty="0" smtClean="0">
                <a:latin typeface="DM Sans" pitchFamily="2" charset="0"/>
              </a:rPr>
              <a:t>, es decir, Plebiscito de entrada, Elección de Convencionales y Plebiscito de salida, presentan un mayor nivel de audiencia que las franjas más tradicionales con una diferencia de al menos 4,5 puntos.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Las franjas de los plebiscitos de entrada y salida son las que han tenido mayores puntos de rating de las últimas 7 elecciones 36,5 y 36,6 puntos respectivamente. </a:t>
            </a:r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547074"/>
              </p:ext>
            </p:extLst>
          </p:nvPr>
        </p:nvGraphicFramePr>
        <p:xfrm>
          <a:off x="969402" y="925143"/>
          <a:ext cx="71295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24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139700" y="135325"/>
            <a:ext cx="8792159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ALCANCE </a:t>
            </a: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BRUTO FRANJAS 2017 – 2022 PRIME </a:t>
            </a:r>
            <a:endParaRPr kumimoji="0" lang="es-CL" sz="1800" b="1" i="0" u="none" strike="noStrike" kern="0" cap="none" spc="0" normalizeH="0" baseline="0" noProof="0" dirty="0" smtClean="0">
              <a:ln>
                <a:noFill/>
              </a:ln>
              <a:solidFill>
                <a:srgbClr val="595959">
                  <a:lumMod val="75000"/>
                </a:srgbClr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14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FF44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Reach</a:t>
            </a:r>
            <a:r>
              <a:rPr kumimoji="0" lang="es-CL" sz="1400" b="0" i="0" u="sng" strike="noStrike" kern="0" cap="none" spc="0" normalizeH="0" baseline="0" noProof="0" dirty="0" smtClean="0">
                <a:ln>
                  <a:noFill/>
                </a:ln>
                <a:solidFill>
                  <a:srgbClr val="FF44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 en miles/Total individuos</a:t>
            </a:r>
            <a:endParaRPr kumimoji="0" lang="es-CL" sz="1400" b="0" i="0" u="none" strike="noStrike" kern="0" cap="none" spc="0" normalizeH="0" baseline="0" noProof="0" dirty="0" smtClean="0">
              <a:ln>
                <a:noFill/>
              </a:ln>
              <a:solidFill>
                <a:srgbClr val="FF4400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62122" y="3807242"/>
            <a:ext cx="8227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MX" sz="1200" dirty="0" smtClean="0">
                <a:latin typeface="DM Sans" pitchFamily="2" charset="0"/>
              </a:rPr>
              <a:t>La mayor sintonía de las franjas electorales del proceso constituyente se ratifican en la mayor cantidad efectiva de telespectadores a los cuales llega. El alcance de estas franjas marca una tendencia al alza de telespectadores que llega a mas de 1,4 millones de personas promedio.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2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Las franjas con mayor alcance de las ultimas 7 elecciones son : elección</a:t>
            </a:r>
            <a:r>
              <a:rPr kumimoji="0" lang="es-MX" sz="1200" b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 de convencionales (2021) con 1.547.800, Plebiscito de entrada con 1.499.900 y Plebiscito de salida con 1.400.700 telespectadores promedio. </a:t>
            </a:r>
            <a:endParaRPr kumimoji="0" lang="es-CL" sz="1200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310494"/>
              </p:ext>
            </p:extLst>
          </p:nvPr>
        </p:nvGraphicFramePr>
        <p:xfrm>
          <a:off x="1285660" y="918267"/>
          <a:ext cx="638017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804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139700" y="135325"/>
            <a:ext cx="8792159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FIDELIDAD FRANJAS 2017 – 2022 PRIME </a:t>
            </a:r>
            <a:endParaRPr kumimoji="0" lang="es-CL" sz="1800" b="1" i="0" u="none" strike="noStrike" kern="0" cap="none" spc="0" normalizeH="0" baseline="0" noProof="0" dirty="0" smtClean="0">
              <a:ln>
                <a:noFill/>
              </a:ln>
              <a:solidFill>
                <a:srgbClr val="595959">
                  <a:lumMod val="75000"/>
                </a:srgbClr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FF44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% </a:t>
            </a:r>
            <a:r>
              <a:rPr kumimoji="0" lang="es-CL" sz="1400" b="0" i="0" u="sng" strike="noStrike" kern="0" cap="none" spc="0" normalizeH="0" baseline="0" noProof="0" dirty="0" smtClean="0">
                <a:ln>
                  <a:noFill/>
                </a:ln>
                <a:solidFill>
                  <a:srgbClr val="FF44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Total Individuos</a:t>
            </a: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44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43191" y="3832220"/>
            <a:ext cx="8688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La fidelidad (tiempo</a:t>
            </a:r>
            <a:r>
              <a:rPr kumimoji="0" lang="es-MX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 de permanencia frente a la pantalla) </a:t>
            </a:r>
            <a:r>
              <a:rPr kumimoji="0" lang="es-MX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muestra un comportamiento</a:t>
            </a:r>
            <a:r>
              <a:rPr kumimoji="0" lang="es-MX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 diferente al rating y al alcance.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Las últimas 3 elecciones, vale decir, Presidencial y parlamentarias 2021, Segunda vuelta Presidencial 2021 y Plebiscito de salida, sin importar sus características particulares, son las de mayor tiempo de visionado, marcando también una tendencia de mayor consumo de este tipo de espacios.  </a:t>
            </a:r>
            <a:endParaRPr kumimoji="0" lang="es-CL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435950"/>
              </p:ext>
            </p:extLst>
          </p:nvPr>
        </p:nvGraphicFramePr>
        <p:xfrm>
          <a:off x="1813204" y="842130"/>
          <a:ext cx="544514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90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0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00037" y="34575"/>
            <a:ext cx="8053388" cy="572700"/>
          </a:xfrm>
        </p:spPr>
        <p:txBody>
          <a:bodyPr/>
          <a:lstStyle/>
          <a:p>
            <a: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  <a:t>METODOLOGÍA</a:t>
            </a:r>
            <a:endParaRPr lang="es-CL" dirty="0">
              <a:solidFill>
                <a:schemeClr val="bg2">
                  <a:lumMod val="75000"/>
                </a:schemeClr>
              </a:solidFill>
              <a:latin typeface="DM Sans" pitchFamily="2" charset="0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08;p15"/>
          <p:cNvSpPr>
            <a:spLocks noGrp="1"/>
          </p:cNvSpPr>
          <p:nvPr>
            <p:ph type="body" idx="1"/>
          </p:nvPr>
        </p:nvSpPr>
        <p:spPr>
          <a:xfrm>
            <a:off x="226208" y="679950"/>
            <a:ext cx="8520600" cy="437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just">
              <a:lnSpc>
                <a:spcPct val="115000"/>
              </a:lnSpc>
              <a:buSzPts val="1100"/>
              <a:buNone/>
            </a:pPr>
            <a:endParaRPr lang="es-CL" sz="1400" dirty="0">
              <a:solidFill>
                <a:srgbClr val="434343"/>
              </a:solidFill>
            </a:endParaRPr>
          </a:p>
          <a:p>
            <a:pPr marL="114300" lvl="0" indent="0" algn="just">
              <a:lnSpc>
                <a:spcPct val="115000"/>
              </a:lnSpc>
              <a:buSzPts val="1100"/>
              <a:buNone/>
            </a:pPr>
            <a:r>
              <a:rPr lang="es-CL" sz="1400" dirty="0" smtClean="0">
                <a:solidFill>
                  <a:srgbClr val="434343"/>
                </a:solidFill>
              </a:rPr>
              <a:t> </a:t>
            </a:r>
          </a:p>
          <a:p>
            <a:pPr marL="114300" lvl="0" indent="0" algn="just">
              <a:lnSpc>
                <a:spcPct val="115000"/>
              </a:lnSpc>
              <a:buSzPts val="1100"/>
              <a:buNone/>
            </a:pPr>
            <a:endParaRPr lang="es-CL" sz="1400" dirty="0">
              <a:solidFill>
                <a:srgbClr val="434343"/>
              </a:solidFill>
            </a:endParaRPr>
          </a:p>
          <a:p>
            <a:pPr marL="114300" lvl="0" indent="0" algn="just">
              <a:lnSpc>
                <a:spcPct val="115000"/>
              </a:lnSpc>
              <a:buSzPts val="1100"/>
              <a:buNone/>
            </a:pPr>
            <a:endParaRPr lang="es-CL" sz="1400" dirty="0" smtClean="0">
              <a:solidFill>
                <a:srgbClr val="434343"/>
              </a:solidFill>
            </a:endParaRPr>
          </a:p>
          <a:p>
            <a:pPr marL="114300" lvl="0" indent="0" algn="just">
              <a:lnSpc>
                <a:spcPct val="115000"/>
              </a:lnSpc>
              <a:buSzPts val="1100"/>
              <a:buNone/>
            </a:pPr>
            <a:endParaRPr lang="es-CL" sz="1400" dirty="0" smtClean="0">
              <a:solidFill>
                <a:srgbClr val="434343"/>
              </a:solidFill>
            </a:endParaRPr>
          </a:p>
          <a:p>
            <a:pPr marL="114300" lvl="0" indent="0" algn="just">
              <a:lnSpc>
                <a:spcPct val="115000"/>
              </a:lnSpc>
              <a:buSzPts val="1100"/>
              <a:buNone/>
            </a:pPr>
            <a:endParaRPr lang="es-CL" sz="1400" dirty="0" smtClean="0">
              <a:solidFill>
                <a:srgbClr val="434343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26208" y="893081"/>
            <a:ext cx="705461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algn="just">
              <a:spcAft>
                <a:spcPts val="600"/>
              </a:spcAft>
              <a:buClr>
                <a:srgbClr val="595959"/>
              </a:buClr>
              <a:buSzPts val="1100"/>
            </a:pPr>
            <a:r>
              <a:rPr lang="es-CL" sz="1000" b="1" dirty="0">
                <a:solidFill>
                  <a:srgbClr val="595959">
                    <a:lumMod val="75000"/>
                  </a:srgbClr>
                </a:solidFill>
                <a:latin typeface="DM Sans" pitchFamily="2" charset="0"/>
              </a:rPr>
              <a:t>Fuente de información</a:t>
            </a:r>
            <a:r>
              <a:rPr lang="es-CL" sz="1000" dirty="0">
                <a:solidFill>
                  <a:srgbClr val="595959">
                    <a:lumMod val="75000"/>
                  </a:srgbClr>
                </a:solidFill>
                <a:latin typeface="DM Sans" pitchFamily="2" charset="0"/>
              </a:rPr>
              <a:t>: </a:t>
            </a:r>
          </a:p>
          <a:p>
            <a:pPr marL="447675" lvl="0" indent="-179388" algn="just">
              <a:spcAft>
                <a:spcPts val="600"/>
              </a:spcAft>
              <a:buClr>
                <a:srgbClr val="595959"/>
              </a:buClr>
              <a:buSzPts val="1100"/>
              <a:buFont typeface="Symbol" panose="05050102010706020507" pitchFamily="18" charset="2"/>
              <a:buChar char="-"/>
            </a:pPr>
            <a:r>
              <a:rPr lang="es-CL" sz="1000" dirty="0">
                <a:solidFill>
                  <a:srgbClr val="595959">
                    <a:lumMod val="75000"/>
                  </a:srgbClr>
                </a:solidFill>
                <a:latin typeface="DM Sans" pitchFamily="2" charset="0"/>
              </a:rPr>
              <a:t>Estudio de medición de audiencia </a:t>
            </a:r>
            <a:r>
              <a:rPr lang="es-CL" sz="1000" i="1" dirty="0">
                <a:solidFill>
                  <a:srgbClr val="595959">
                    <a:lumMod val="75000"/>
                  </a:srgbClr>
                </a:solidFill>
                <a:latin typeface="DM Sans" pitchFamily="2" charset="0"/>
              </a:rPr>
              <a:t>People </a:t>
            </a:r>
            <a:r>
              <a:rPr lang="es-CL" sz="1000" i="1" dirty="0" smtClean="0">
                <a:solidFill>
                  <a:srgbClr val="595959">
                    <a:lumMod val="75000"/>
                  </a:srgbClr>
                </a:solidFill>
                <a:latin typeface="DM Sans" pitchFamily="2" charset="0"/>
              </a:rPr>
              <a:t>Meter</a:t>
            </a:r>
            <a:r>
              <a:rPr lang="es-CL" sz="1000" dirty="0" smtClean="0">
                <a:solidFill>
                  <a:srgbClr val="595959">
                    <a:lumMod val="75000"/>
                  </a:srgbClr>
                </a:solidFill>
                <a:latin typeface="DM Sans" pitchFamily="2" charset="0"/>
              </a:rPr>
              <a:t>,</a:t>
            </a:r>
            <a:r>
              <a:rPr lang="es-CL" sz="1000" i="1" dirty="0" smtClean="0">
                <a:solidFill>
                  <a:srgbClr val="595959">
                    <a:lumMod val="75000"/>
                  </a:srgbClr>
                </a:solidFill>
                <a:latin typeface="DM Sans" pitchFamily="2" charset="0"/>
              </a:rPr>
              <a:t> </a:t>
            </a:r>
            <a:r>
              <a:rPr lang="es-CL" sz="1000" dirty="0" smtClean="0">
                <a:solidFill>
                  <a:srgbClr val="595959">
                    <a:lumMod val="75000"/>
                  </a:srgbClr>
                </a:solidFill>
                <a:latin typeface="DM Sans" pitchFamily="2" charset="0"/>
              </a:rPr>
              <a:t>de </a:t>
            </a:r>
            <a:r>
              <a:rPr lang="es-CL" sz="1000" dirty="0" err="1" smtClean="0">
                <a:solidFill>
                  <a:srgbClr val="595959">
                    <a:lumMod val="75000"/>
                  </a:srgbClr>
                </a:solidFill>
                <a:latin typeface="DM Sans" pitchFamily="2" charset="0"/>
              </a:rPr>
              <a:t>Kantar</a:t>
            </a:r>
            <a:r>
              <a:rPr lang="es-CL" sz="1000" dirty="0" smtClean="0">
                <a:solidFill>
                  <a:srgbClr val="595959">
                    <a:lumMod val="75000"/>
                  </a:srgbClr>
                </a:solidFill>
                <a:latin typeface="DM Sans" pitchFamily="2" charset="0"/>
              </a:rPr>
              <a:t> </a:t>
            </a:r>
            <a:r>
              <a:rPr lang="es-CL" sz="1000" dirty="0" err="1">
                <a:solidFill>
                  <a:srgbClr val="595959">
                    <a:lumMod val="75000"/>
                  </a:srgbClr>
                </a:solidFill>
                <a:latin typeface="DM Sans" pitchFamily="2" charset="0"/>
              </a:rPr>
              <a:t>Ibope</a:t>
            </a:r>
            <a:r>
              <a:rPr lang="es-CL" sz="1000" dirty="0">
                <a:solidFill>
                  <a:srgbClr val="595959">
                    <a:lumMod val="75000"/>
                  </a:srgbClr>
                </a:solidFill>
                <a:latin typeface="DM Sans" pitchFamily="2" charset="0"/>
              </a:rPr>
              <a:t> </a:t>
            </a:r>
            <a:r>
              <a:rPr lang="es-CL" sz="1000" dirty="0" smtClean="0">
                <a:solidFill>
                  <a:srgbClr val="595959">
                    <a:lumMod val="75000"/>
                  </a:srgbClr>
                </a:solidFill>
                <a:latin typeface="DM Sans" pitchFamily="2" charset="0"/>
              </a:rPr>
              <a:t>Media.</a:t>
            </a:r>
          </a:p>
          <a:p>
            <a:pPr marL="114300" lvl="0" algn="just">
              <a:spcAft>
                <a:spcPts val="600"/>
              </a:spcAft>
              <a:buClr>
                <a:srgbClr val="595959"/>
              </a:buClr>
              <a:buSzPts val="1100"/>
            </a:pPr>
            <a:r>
              <a:rPr lang="es-CL" sz="1000" b="1" dirty="0" smtClean="0">
                <a:solidFill>
                  <a:srgbClr val="595959">
                    <a:lumMod val="75000"/>
                  </a:srgbClr>
                </a:solidFill>
                <a:latin typeface="DM Sans" pitchFamily="2" charset="0"/>
              </a:rPr>
              <a:t>Target </a:t>
            </a:r>
            <a:r>
              <a:rPr lang="es-CL" sz="1000" b="1" dirty="0">
                <a:solidFill>
                  <a:srgbClr val="595959">
                    <a:lumMod val="75000"/>
                  </a:srgbClr>
                </a:solidFill>
                <a:latin typeface="DM Sans" pitchFamily="2" charset="0"/>
              </a:rPr>
              <a:t>general de cálculo</a:t>
            </a:r>
            <a:r>
              <a:rPr lang="es-CL" sz="1000" dirty="0">
                <a:solidFill>
                  <a:srgbClr val="595959">
                    <a:lumMod val="75000"/>
                  </a:srgbClr>
                </a:solidFill>
                <a:latin typeface="DM Sans" pitchFamily="2" charset="0"/>
              </a:rPr>
              <a:t>:</a:t>
            </a:r>
          </a:p>
          <a:p>
            <a:pPr marL="447675" lvl="0" indent="-179388" algn="just">
              <a:spcAft>
                <a:spcPts val="600"/>
              </a:spcAft>
              <a:buClr>
                <a:srgbClr val="595959"/>
              </a:buClr>
              <a:buSzPts val="1100"/>
              <a:buFont typeface="Symbol" panose="05050102010706020507" pitchFamily="18" charset="2"/>
              <a:buChar char="-"/>
            </a:pPr>
            <a:r>
              <a:rPr lang="es-CL" sz="1000" dirty="0" smtClean="0">
                <a:solidFill>
                  <a:srgbClr val="595959">
                    <a:lumMod val="75000"/>
                  </a:srgbClr>
                </a:solidFill>
                <a:latin typeface="DM Sans" pitchFamily="2" charset="0"/>
              </a:rPr>
              <a:t>Individuos, por sexo, edad y GSE.</a:t>
            </a:r>
          </a:p>
          <a:p>
            <a:pPr marL="447675" lvl="0" indent="-179388" algn="just">
              <a:spcAft>
                <a:spcPts val="600"/>
              </a:spcAft>
              <a:buClr>
                <a:srgbClr val="595959"/>
              </a:buClr>
              <a:buSzPts val="1100"/>
              <a:buFont typeface="Symbol" panose="05050102010706020507" pitchFamily="18" charset="2"/>
              <a:buChar char="-"/>
            </a:pPr>
            <a:r>
              <a:rPr lang="es-CL" sz="1000" dirty="0" smtClean="0">
                <a:solidFill>
                  <a:srgbClr val="595959">
                    <a:lumMod val="75000"/>
                  </a:srgbClr>
                </a:solidFill>
                <a:latin typeface="DM Sans" pitchFamily="2" charset="0"/>
              </a:rPr>
              <a:t>Hogares.</a:t>
            </a:r>
            <a:endParaRPr lang="es-CL" sz="1000" dirty="0">
              <a:solidFill>
                <a:srgbClr val="595959">
                  <a:lumMod val="75000"/>
                </a:srgbClr>
              </a:solidFill>
              <a:latin typeface="DM Sans" pitchFamily="2" charset="0"/>
            </a:endParaRPr>
          </a:p>
          <a:p>
            <a:pPr marL="114300" marR="0" lvl="0" indent="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100"/>
              <a:buFont typeface="Arial"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Variables</a:t>
            </a:r>
            <a:r>
              <a:rPr kumimoji="0" lang="es-CL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:</a:t>
            </a:r>
          </a:p>
          <a:p>
            <a:pPr marL="457200" marR="0" lvl="0" indent="-188913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100"/>
              <a:buFont typeface="Symbol" panose="05050102010706020507" pitchFamily="18" charset="2"/>
              <a:buChar char="-"/>
              <a:tabLst/>
              <a:defRPr/>
            </a:pPr>
            <a:r>
              <a:rPr kumimoji="0" lang="es-CL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Rating </a:t>
            </a: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(</a:t>
            </a:r>
            <a:r>
              <a:rPr kumimoji="0" lang="es-CL" sz="10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rat</a:t>
            </a: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%)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: porcentaje de individuos </a:t>
            </a:r>
            <a:r>
              <a:rPr kumimoji="0" lang="es-CL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u hogares</a:t>
            </a:r>
            <a:r>
              <a:rPr kumimoji="0" lang="es-CL" sz="1000" b="0" i="0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 </a:t>
            </a:r>
            <a:r>
              <a:rPr kumimoji="0" lang="es-CL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(general 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o por target) que han sido expuestos a un canal o </a:t>
            </a:r>
            <a:r>
              <a:rPr kumimoji="0" lang="es-CL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programa, ponderado por tiempo promedio</a:t>
            </a:r>
            <a:r>
              <a:rPr kumimoji="0" lang="es-CL" sz="1000" b="0" i="0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 de exposición. </a:t>
            </a:r>
            <a:r>
              <a:rPr kumimoji="0" lang="es-CL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Un 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punto de rating </a:t>
            </a:r>
            <a:r>
              <a:rPr kumimoji="0" lang="es-CL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representa un 1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% del </a:t>
            </a:r>
            <a:r>
              <a:rPr kumimoji="0" lang="es-CL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universo.</a:t>
            </a:r>
          </a:p>
          <a:p>
            <a:pPr marL="457200" marR="0" lvl="0" indent="-188913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100"/>
              <a:buFont typeface="Symbol" panose="05050102010706020507" pitchFamily="18" charset="2"/>
              <a:buChar char="-"/>
              <a:tabLst/>
              <a:defRPr/>
            </a:pPr>
            <a:r>
              <a:rPr lang="es-MX" sz="1000" b="1" dirty="0" smtClean="0">
                <a:solidFill>
                  <a:srgbClr val="434343"/>
                </a:solidFill>
                <a:latin typeface="DM Sans" pitchFamily="2" charset="0"/>
              </a:rPr>
              <a:t>Alcance (</a:t>
            </a:r>
            <a:r>
              <a:rPr lang="es-MX" sz="1000" b="1" dirty="0" err="1" smtClean="0">
                <a:solidFill>
                  <a:srgbClr val="434343"/>
                </a:solidFill>
                <a:latin typeface="DM Sans" pitchFamily="2" charset="0"/>
              </a:rPr>
              <a:t>rch</a:t>
            </a:r>
            <a:r>
              <a:rPr lang="es-MX" sz="1000" b="1" dirty="0" smtClean="0">
                <a:solidFill>
                  <a:srgbClr val="434343"/>
                </a:solidFill>
                <a:latin typeface="DM Sans" pitchFamily="2" charset="0"/>
              </a:rPr>
              <a:t>%)</a:t>
            </a:r>
            <a:r>
              <a:rPr lang="es-MX" sz="1000" dirty="0" smtClean="0">
                <a:solidFill>
                  <a:srgbClr val="434343"/>
                </a:solidFill>
                <a:latin typeface="DM Sans" pitchFamily="2" charset="0"/>
              </a:rPr>
              <a:t>: cantidad bruta de individuos u hogares que vieron al menos un minuto del canal o programa.</a:t>
            </a:r>
            <a:endParaRPr kumimoji="0" lang="es-CL" sz="1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DM Sans" pitchFamily="2" charset="0"/>
              <a:sym typeface="Arial"/>
            </a:endParaRPr>
          </a:p>
          <a:p>
            <a:pPr marL="457200" marR="0" lvl="0" indent="-188913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100"/>
              <a:buFont typeface="Symbol" panose="05050102010706020507" pitchFamily="18" charset="2"/>
              <a:buChar char="-"/>
              <a:tabLst/>
              <a:defRPr/>
            </a:pPr>
            <a:r>
              <a:rPr kumimoji="0" lang="es-CL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Fidelidad </a:t>
            </a: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(</a:t>
            </a:r>
            <a:r>
              <a:rPr kumimoji="0" lang="es-CL" sz="10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fid</a:t>
            </a: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%)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: </a:t>
            </a:r>
            <a:r>
              <a:rPr kumimoji="0" lang="es-CL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permanencia en</a:t>
            </a:r>
            <a:r>
              <a:rPr kumimoji="0" lang="es-CL" sz="1000" b="0" i="0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 pantalla </a:t>
            </a:r>
            <a:r>
              <a:rPr kumimoji="0" lang="es-CL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de una determinada audiencia en un evento, programa o canal particular,</a:t>
            </a:r>
            <a:r>
              <a:rPr kumimoji="0" lang="es-CL" sz="1000" b="0" i="0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 medida en porcentaje del total de la emisión.</a:t>
            </a:r>
            <a:r>
              <a:rPr kumimoji="0" lang="es-CL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 </a:t>
            </a:r>
          </a:p>
          <a:p>
            <a:pPr marL="457200" lvl="0" indent="-188913" algn="just">
              <a:spcAft>
                <a:spcPts val="600"/>
              </a:spcAft>
              <a:buClr>
                <a:srgbClr val="595959"/>
              </a:buClr>
              <a:buSzPts val="1100"/>
              <a:buFont typeface="Symbol" panose="05050102010706020507" pitchFamily="18" charset="2"/>
              <a:buChar char="-"/>
              <a:defRPr/>
            </a:pPr>
            <a:r>
              <a:rPr lang="es-CL" sz="1000" b="1" dirty="0" smtClean="0">
                <a:solidFill>
                  <a:srgbClr val="434343"/>
                </a:solidFill>
                <a:latin typeface="DM Sans" pitchFamily="2" charset="0"/>
              </a:rPr>
              <a:t>Adhesión (</a:t>
            </a:r>
            <a:r>
              <a:rPr lang="es-CL" sz="1000" b="1" dirty="0" err="1" smtClean="0">
                <a:solidFill>
                  <a:srgbClr val="434343"/>
                </a:solidFill>
                <a:latin typeface="DM Sans" pitchFamily="2" charset="0"/>
              </a:rPr>
              <a:t>adh</a:t>
            </a:r>
            <a:r>
              <a:rPr lang="es-CL" sz="1000" b="1" dirty="0" smtClean="0">
                <a:solidFill>
                  <a:srgbClr val="434343"/>
                </a:solidFill>
                <a:latin typeface="DM Sans" pitchFamily="2" charset="0"/>
              </a:rPr>
              <a:t>%)</a:t>
            </a:r>
            <a:r>
              <a:rPr lang="es-CL" sz="1000" dirty="0" smtClean="0">
                <a:solidFill>
                  <a:srgbClr val="434343"/>
                </a:solidFill>
                <a:latin typeface="DM Sans" pitchFamily="2" charset="0"/>
              </a:rPr>
              <a:t>: composición </a:t>
            </a:r>
            <a:r>
              <a:rPr lang="es-CL" sz="1000" dirty="0">
                <a:solidFill>
                  <a:srgbClr val="434343"/>
                </a:solidFill>
                <a:latin typeface="DM Sans" pitchFamily="2" charset="0"/>
              </a:rPr>
              <a:t>demográfica de un canal o un programa específico. También conocido como </a:t>
            </a:r>
            <a:r>
              <a:rPr lang="es-CL" sz="1000" dirty="0" smtClean="0">
                <a:solidFill>
                  <a:srgbClr val="434343"/>
                </a:solidFill>
                <a:latin typeface="DM Sans" pitchFamily="2" charset="0"/>
              </a:rPr>
              <a:t>perfil</a:t>
            </a:r>
            <a:r>
              <a:rPr lang="es-CL" sz="1000" dirty="0">
                <a:solidFill>
                  <a:srgbClr val="434343"/>
                </a:solidFill>
                <a:latin typeface="DM Sans" pitchFamily="2" charset="0"/>
              </a:rPr>
              <a:t>, muestra la distribución del total de la audiencia por las variables de sexo, </a:t>
            </a:r>
            <a:r>
              <a:rPr lang="es-CL" sz="1000" dirty="0" smtClean="0">
                <a:solidFill>
                  <a:srgbClr val="434343"/>
                </a:solidFill>
                <a:latin typeface="DM Sans" pitchFamily="2" charset="0"/>
              </a:rPr>
              <a:t>GSE, edad</a:t>
            </a:r>
            <a:r>
              <a:rPr lang="es-CL" sz="1000" dirty="0">
                <a:solidFill>
                  <a:srgbClr val="434343"/>
                </a:solidFill>
                <a:latin typeface="DM Sans" pitchFamily="2" charset="0"/>
              </a:rPr>
              <a:t>, etc.</a:t>
            </a:r>
            <a:endParaRPr kumimoji="0" lang="es-CL" sz="1000" b="0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DM Sans" pitchFamily="2" charset="0"/>
              <a:sym typeface="Arial"/>
            </a:endParaRPr>
          </a:p>
          <a:p>
            <a:pPr marL="114300" marR="0" lvl="0" indent="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100"/>
              <a:buFont typeface="Arial"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Programas</a:t>
            </a:r>
            <a:r>
              <a:rPr kumimoji="0" lang="es-CL" sz="1000" b="1" i="0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 analizados:</a:t>
            </a:r>
          </a:p>
          <a:p>
            <a:pPr marL="400050" marR="0" lvl="0" indent="-131763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100"/>
              <a:buFont typeface="Symbol" panose="05050102010706020507" pitchFamily="18" charset="2"/>
              <a:buChar char="-"/>
              <a:tabLst/>
              <a:defRPr/>
            </a:pPr>
            <a:r>
              <a:rPr kumimoji="0" lang="es-CL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Franja electoral</a:t>
            </a:r>
            <a:r>
              <a:rPr kumimoji="0" lang="es-CL" sz="1000" b="0" i="0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 </a:t>
            </a:r>
            <a:r>
              <a:rPr kumimoji="0" lang="es-CL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diurna (12:45</a:t>
            </a:r>
            <a:r>
              <a:rPr kumimoji="0" lang="es-CL" sz="1000" b="0" i="0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 horas).</a:t>
            </a:r>
            <a:endParaRPr kumimoji="0" lang="es-CL" sz="1000" b="0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DM Sans" pitchFamily="2" charset="0"/>
              <a:sym typeface="Arial"/>
            </a:endParaRPr>
          </a:p>
          <a:p>
            <a:pPr marL="400050" marR="0" lvl="0" indent="-131763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100"/>
              <a:buFont typeface="Symbol" panose="05050102010706020507" pitchFamily="18" charset="2"/>
              <a:buChar char="-"/>
              <a:tabLst/>
              <a:defRPr/>
            </a:pPr>
            <a:r>
              <a:rPr kumimoji="0" lang="es-CL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Franja electoral</a:t>
            </a:r>
            <a:r>
              <a:rPr kumimoji="0" lang="es-CL" sz="1000" b="0" i="0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 </a:t>
            </a:r>
            <a:r>
              <a:rPr kumimoji="0" lang="es-CL" sz="1000" b="0" i="1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prime</a:t>
            </a:r>
            <a:r>
              <a:rPr kumimoji="0" lang="es-CL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M Sans" pitchFamily="2" charset="0"/>
                <a:sym typeface="Arial"/>
              </a:rPr>
              <a:t> (20:45 horas).</a:t>
            </a:r>
          </a:p>
        </p:txBody>
      </p:sp>
    </p:spTree>
    <p:extLst>
      <p:ext uri="{BB962C8B-B14F-4D97-AF65-F5344CB8AC3E}">
        <p14:creationId xmlns:p14="http://schemas.microsoft.com/office/powerpoint/2010/main" val="9062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25</a:t>
            </a:fld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300037" y="733212"/>
            <a:ext cx="18469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>
                <a:latin typeface="+mn-lt"/>
                <a:ea typeface="Calibri" panose="020F0502020204030204" pitchFamily="34" charset="0"/>
              </a:rPr>
              <a:t>Universo y muestra</a:t>
            </a:r>
            <a:endParaRPr lang="es-CL" dirty="0">
              <a:effectLst/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062828"/>
              </p:ext>
            </p:extLst>
          </p:nvPr>
        </p:nvGraphicFramePr>
        <p:xfrm>
          <a:off x="373856" y="1121245"/>
          <a:ext cx="4287045" cy="2029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2413">
                  <a:extLst>
                    <a:ext uri="{9D8B030D-6E8A-4147-A177-3AD203B41FA5}">
                      <a16:colId xmlns:a16="http://schemas.microsoft.com/office/drawing/2014/main" val="1817754180"/>
                    </a:ext>
                  </a:extLst>
                </a:gridCol>
                <a:gridCol w="1167316">
                  <a:extLst>
                    <a:ext uri="{9D8B030D-6E8A-4147-A177-3AD203B41FA5}">
                      <a16:colId xmlns:a16="http://schemas.microsoft.com/office/drawing/2014/main" val="1400754830"/>
                    </a:ext>
                  </a:extLst>
                </a:gridCol>
                <a:gridCol w="1167316">
                  <a:extLst>
                    <a:ext uri="{9D8B030D-6E8A-4147-A177-3AD203B41FA5}">
                      <a16:colId xmlns:a16="http://schemas.microsoft.com/office/drawing/2014/main" val="1640774747"/>
                    </a:ext>
                  </a:extLst>
                </a:gridCol>
              </a:tblGrid>
              <a:tr h="320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MUESTRA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 smtClean="0">
                          <a:effectLst/>
                        </a:rPr>
                        <a:t>UNIVERSO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95734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HOGARES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 smtClean="0">
                          <a:effectLst/>
                        </a:rPr>
                        <a:t>633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 smtClean="0">
                          <a:effectLst/>
                        </a:rPr>
                        <a:t>2.590.960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420710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INDIVIDUOS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 smtClean="0">
                          <a:effectLst/>
                        </a:rPr>
                        <a:t>2.004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 smtClean="0">
                          <a:effectLst/>
                        </a:rPr>
                        <a:t>7.851.660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4779"/>
                  </a:ext>
                </a:extLst>
              </a:tr>
              <a:tr h="135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265319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MUJERES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/>
                        <a:t>1.066</a:t>
                      </a:r>
                      <a:endParaRPr lang="es-CL" sz="800" dirty="0"/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/>
                        <a:t>3.966.880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068703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HOMBRES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 smtClean="0">
                          <a:effectLst/>
                        </a:rPr>
                        <a:t>938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 smtClean="0">
                          <a:effectLst/>
                        </a:rPr>
                        <a:t>3.854.780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036215"/>
                  </a:ext>
                </a:extLst>
              </a:tr>
              <a:tr h="135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657213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300037" y="3275801"/>
            <a:ext cx="76709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dirty="0" smtClean="0">
                <a:latin typeface="DM Sans" pitchFamily="2" charset="0"/>
                <a:ea typeface="Calibri" panose="020F0502020204030204" pitchFamily="34" charset="0"/>
              </a:rPr>
              <a:t>El universo incluye: Antofagasta</a:t>
            </a:r>
            <a:r>
              <a:rPr lang="es-CL" sz="1200" dirty="0">
                <a:latin typeface="DM Sans" pitchFamily="2" charset="0"/>
                <a:ea typeface="Calibri" panose="020F0502020204030204" pitchFamily="34" charset="0"/>
              </a:rPr>
              <a:t>, Viña del Mar, Valparaíso, Concepción, Talcahuano, Chiguayante, San Pedro de La Paz, Temuco, Padre Las Casas y Santiago (32 comunas de la provincia de Santiago, más San Bernardo y Puente Alto</a:t>
            </a:r>
            <a:r>
              <a:rPr lang="es-CL" sz="1200" dirty="0" smtClean="0">
                <a:latin typeface="DM Sans" pitchFamily="2" charset="0"/>
                <a:ea typeface="Calibri" panose="020F0502020204030204" pitchFamily="34" charset="0"/>
              </a:rPr>
              <a:t>).</a:t>
            </a:r>
          </a:p>
          <a:p>
            <a:pPr algn="just"/>
            <a:endParaRPr lang="es-MX" sz="1200" dirty="0" smtClean="0">
              <a:effectLst/>
              <a:latin typeface="DM Sans" pitchFamily="2" charset="0"/>
              <a:ea typeface="Calibri" panose="020F0502020204030204" pitchFamily="34" charset="0"/>
            </a:endParaRPr>
          </a:p>
          <a:p>
            <a:pPr algn="just"/>
            <a:r>
              <a:rPr lang="es-MX" sz="1200" dirty="0" smtClean="0">
                <a:latin typeface="DM Sans" pitchFamily="2" charset="0"/>
                <a:ea typeface="Calibri" panose="020F0502020204030204" pitchFamily="34" charset="0"/>
              </a:rPr>
              <a:t>Canales incluidos: </a:t>
            </a:r>
            <a:r>
              <a:rPr lang="es-MX" sz="1200" smtClean="0">
                <a:latin typeface="DM Sans" pitchFamily="2" charset="0"/>
                <a:ea typeface="Calibri" panose="020F0502020204030204" pitchFamily="34" charset="0"/>
              </a:rPr>
              <a:t>La Red, TV</a:t>
            </a:r>
            <a:r>
              <a:rPr lang="es-MX" sz="1200" dirty="0" smtClean="0">
                <a:latin typeface="DM Sans" pitchFamily="2" charset="0"/>
                <a:ea typeface="Calibri" panose="020F0502020204030204" pitchFamily="34" charset="0"/>
              </a:rPr>
              <a:t>+, TVN, NTV, Mega, CHV y Canal 13.</a:t>
            </a:r>
            <a:endParaRPr lang="es-CL" sz="1200" dirty="0">
              <a:effectLst/>
              <a:latin typeface="DM Sans" pitchFamily="2" charset="0"/>
              <a:ea typeface="Calibri" panose="020F0502020204030204" pitchFamily="34" charset="0"/>
            </a:endParaRPr>
          </a:p>
        </p:txBody>
      </p:sp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300037" y="220602"/>
            <a:ext cx="8053388" cy="572700"/>
          </a:xfrm>
        </p:spPr>
        <p:txBody>
          <a:bodyPr/>
          <a:lstStyle/>
          <a:p>
            <a: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  <a:t>METODOLOGÍA</a:t>
            </a:r>
            <a:endParaRPr lang="es-CL" dirty="0">
              <a:solidFill>
                <a:schemeClr val="bg2">
                  <a:lumMod val="75000"/>
                </a:schemeClr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"/>
          <p:cNvSpPr txBox="1">
            <a:spLocks noGrp="1"/>
          </p:cNvSpPr>
          <p:nvPr>
            <p:ph type="title"/>
          </p:nvPr>
        </p:nvSpPr>
        <p:spPr>
          <a:xfrm>
            <a:off x="772350" y="2192374"/>
            <a:ext cx="7924800" cy="12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sz="24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Reporte de Audiencia Franja electoral </a:t>
            </a:r>
            <a:br>
              <a:rPr lang="es-CL" sz="24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s-CL" sz="2400" b="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PLEBISCITO CONSTITUCIONAL DE </a:t>
            </a:r>
            <a:r>
              <a:rPr lang="es-CL" sz="2400" b="1" dirty="0" smtClean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SALIDA</a:t>
            </a:r>
            <a:br>
              <a:rPr lang="es-CL" sz="2400" b="1" dirty="0" smtClean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s-CL" sz="1600" b="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</a:t>
            </a:r>
            <a:r>
              <a:rPr lang="es-CL" sz="1600" b="1" dirty="0" smtClean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5 de agosto – 01 de septiembre  </a:t>
            </a:r>
            <a:r>
              <a:rPr lang="es-CL" sz="2400" b="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/>
            </a:r>
            <a:br>
              <a:rPr lang="es-CL" sz="2400" b="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2400" b="1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" name="Google Shape;56;p1"/>
          <p:cNvSpPr txBox="1"/>
          <p:nvPr/>
        </p:nvSpPr>
        <p:spPr>
          <a:xfrm>
            <a:off x="3293038" y="4509449"/>
            <a:ext cx="25233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b="1" i="0" u="none" strike="noStrike" cap="none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Departamento de Estudios</a:t>
            </a:r>
            <a:endParaRPr sz="1100" b="1" dirty="0"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dirty="0" smtClean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05 de septiembre </a:t>
            </a:r>
            <a:r>
              <a:rPr lang="es-CL" sz="1100" i="0" u="none" strike="noStrike" cap="none" dirty="0" smtClean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de </a:t>
            </a:r>
            <a:r>
              <a:rPr lang="es-CL" sz="1100" i="0" u="none" strike="noStrike" cap="none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2022</a:t>
            </a:r>
            <a:endParaRPr sz="1100" i="0" u="none" strike="noStrike" cap="none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" name="Google Shape;57;p1"/>
          <p:cNvPicPr preferRelativeResize="0"/>
          <p:nvPr/>
        </p:nvPicPr>
        <p:blipFill rotWithShape="1">
          <a:blip r:embed="rId3">
            <a:alphaModFix/>
          </a:blip>
          <a:srcRect t="72089"/>
          <a:stretch/>
        </p:blipFill>
        <p:spPr>
          <a:xfrm>
            <a:off x="772350" y="367275"/>
            <a:ext cx="4565500" cy="77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9225" y="2192375"/>
            <a:ext cx="1168300" cy="116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438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139700" y="135325"/>
            <a:ext cx="8111846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008F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PRINCIPALES RESULTADOS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98206" y="609446"/>
            <a:ext cx="882295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es-MX" sz="1200" b="1" u="sng" dirty="0" smtClean="0">
                <a:latin typeface="DM Sans" pitchFamily="2" charset="0"/>
              </a:rPr>
              <a:t>Perfil </a:t>
            </a:r>
            <a:r>
              <a:rPr lang="es-MX" sz="1200" b="1" u="sng" dirty="0">
                <a:latin typeface="DM Sans" pitchFamily="2" charset="0"/>
              </a:rPr>
              <a:t>de audiencia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MX" sz="1200" dirty="0">
                <a:latin typeface="DM Sans" pitchFamily="2" charset="0"/>
              </a:rPr>
              <a:t>La variable sexo no muestra variaciones en la composición de la audiencia de franja, no se diferencia con audiencia del mismo espacio televisivo sin franja electoral. 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MX" sz="1200" dirty="0">
                <a:latin typeface="DM Sans" pitchFamily="2" charset="0"/>
              </a:rPr>
              <a:t>Al comparar los públicos del mismo espacio televisivo con y sin franja electoral, los target que marcaron diferencias en el visionado son los jóvenes entre 18 y 24 años y el segmento socio económico D. Ambos públicos mostraron un alza en su participación en la audiencia de la franja en comparación a emisiones con programación habitual. En este sentido es posible señalar que ambos </a:t>
            </a:r>
            <a:r>
              <a:rPr lang="es-MX" sz="1200" dirty="0" smtClean="0">
                <a:latin typeface="DM Sans" pitchFamily="2" charset="0"/>
              </a:rPr>
              <a:t>públicos  </a:t>
            </a:r>
            <a:r>
              <a:rPr lang="es-MX" sz="1200" dirty="0">
                <a:latin typeface="DM Sans" pitchFamily="2" charset="0"/>
              </a:rPr>
              <a:t>mostraron un particular interés en este espacio electoral. </a:t>
            </a:r>
            <a:endParaRPr lang="es-MX" sz="1200" dirty="0" smtClean="0">
              <a:latin typeface="DM Sans" pitchFamily="2" charset="0"/>
            </a:endParaRP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s-MX" sz="1200" dirty="0" smtClean="0">
              <a:latin typeface="DM Sans" pitchFamily="2" charset="0"/>
            </a:endParaRPr>
          </a:p>
          <a:p>
            <a:pPr lvl="0" algn="just">
              <a:spcAft>
                <a:spcPts val="600"/>
              </a:spcAft>
            </a:pPr>
            <a:r>
              <a:rPr lang="es-MX" sz="1200" b="1" u="sng" dirty="0" smtClean="0">
                <a:latin typeface="DM Sans" pitchFamily="2" charset="0"/>
              </a:rPr>
              <a:t>Comparativo </a:t>
            </a:r>
            <a:r>
              <a:rPr lang="es-MX" sz="1200" b="1" u="sng" dirty="0">
                <a:latin typeface="DM Sans" pitchFamily="2" charset="0"/>
              </a:rPr>
              <a:t>de franjas electorales </a:t>
            </a:r>
            <a:r>
              <a:rPr lang="es-MX" sz="1200" b="1" u="sng" dirty="0" smtClean="0">
                <a:latin typeface="DM Sans" pitchFamily="2" charset="0"/>
              </a:rPr>
              <a:t>2017-2022</a:t>
            </a:r>
            <a:endParaRPr lang="es-MX" sz="1200" b="1" u="sng" dirty="0">
              <a:latin typeface="DM Sans" pitchFamily="2" charset="0"/>
            </a:endParaRP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MX" sz="1200" dirty="0">
                <a:latin typeface="DM Sans" pitchFamily="2" charset="0"/>
              </a:rPr>
              <a:t>En términos de sintonía, las franjas electorales relacionadas con el proceso constituyente, </a:t>
            </a:r>
            <a:r>
              <a:rPr lang="es-MX" sz="1200" dirty="0" smtClean="0">
                <a:latin typeface="DM Sans" pitchFamily="2" charset="0"/>
              </a:rPr>
              <a:t>Plebiscito </a:t>
            </a:r>
            <a:r>
              <a:rPr lang="es-MX" sz="1200" dirty="0">
                <a:latin typeface="DM Sans" pitchFamily="2" charset="0"/>
              </a:rPr>
              <a:t>de entrada, Elección de Convencionales y Plebiscito de salida, presentan un mayor nivel de audiencia que las franjas más tradicionales con un diferencia de al menos 4,5 puntos. </a:t>
            </a:r>
            <a:r>
              <a:rPr lang="es-MX" sz="1200" dirty="0" smtClean="0">
                <a:latin typeface="DM Sans" pitchFamily="2" charset="0"/>
              </a:rPr>
              <a:t>Las </a:t>
            </a:r>
            <a:r>
              <a:rPr lang="es-MX" sz="1200" dirty="0">
                <a:latin typeface="DM Sans" pitchFamily="2" charset="0"/>
              </a:rPr>
              <a:t>franjas de los plebiscitos de entrada y salida son los que han tenido mayores puntos de rating de las últimas 7 elecciones 36,5 y 36,6 puntos respectivamente. 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MX" sz="1200" dirty="0">
                <a:latin typeface="DM Sans" pitchFamily="2" charset="0"/>
              </a:rPr>
              <a:t>La mayor sintonía de las franjas electorales del proceso constituyente se ratifican en </a:t>
            </a:r>
            <a:r>
              <a:rPr lang="es-MX" sz="1200" dirty="0" smtClean="0">
                <a:latin typeface="DM Sans" pitchFamily="2" charset="0"/>
              </a:rPr>
              <a:t>el mayor alcance de telespectadores: más de </a:t>
            </a:r>
            <a:r>
              <a:rPr lang="es-MX" sz="1200" dirty="0">
                <a:latin typeface="DM Sans" pitchFamily="2" charset="0"/>
              </a:rPr>
              <a:t>1,4 millones de personas promedio.  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MX" sz="1200" dirty="0">
                <a:latin typeface="DM Sans" pitchFamily="2" charset="0"/>
              </a:rPr>
              <a:t>Las franjas con mayor alcance de las ultimas 7 elecciones </a:t>
            </a:r>
            <a:r>
              <a:rPr lang="es-MX" sz="1200" dirty="0" smtClean="0">
                <a:latin typeface="DM Sans" pitchFamily="2" charset="0"/>
              </a:rPr>
              <a:t>son: </a:t>
            </a:r>
            <a:r>
              <a:rPr lang="es-MX" sz="1200" dirty="0">
                <a:latin typeface="DM Sans" pitchFamily="2" charset="0"/>
              </a:rPr>
              <a:t>elección de convencionales </a:t>
            </a:r>
            <a:r>
              <a:rPr lang="es-MX" sz="1200" dirty="0" smtClean="0">
                <a:latin typeface="DM Sans" pitchFamily="2" charset="0"/>
              </a:rPr>
              <a:t>con 1.547.800 telespectadores promedio, </a:t>
            </a:r>
            <a:r>
              <a:rPr lang="es-MX" sz="1200" dirty="0">
                <a:latin typeface="DM Sans" pitchFamily="2" charset="0"/>
              </a:rPr>
              <a:t>Plebiscito de entrada con 1.499.900 y Plebiscito de salida con </a:t>
            </a:r>
            <a:r>
              <a:rPr lang="es-MX" sz="1200" dirty="0" smtClean="0">
                <a:latin typeface="DM Sans" pitchFamily="2" charset="0"/>
              </a:rPr>
              <a:t>1.400.700.  </a:t>
            </a:r>
            <a:endParaRPr lang="es-MX" sz="1200" dirty="0">
              <a:latin typeface="DM Sans" pitchFamily="2" charset="0"/>
            </a:endParaRP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DM Sans" pitchFamily="2" charset="0"/>
              </a:rPr>
              <a:t>Estos números podrían </a:t>
            </a:r>
            <a:r>
              <a:rPr lang="es-MX" sz="1200" dirty="0">
                <a:latin typeface="DM Sans" pitchFamily="2" charset="0"/>
              </a:rPr>
              <a:t>estar indicando </a:t>
            </a:r>
            <a:r>
              <a:rPr lang="es-MX" sz="1200" dirty="0" smtClean="0">
                <a:latin typeface="DM Sans" pitchFamily="2" charset="0"/>
              </a:rPr>
              <a:t>que las franjas eleccionarias de procesos constituyentes despiertan mayor interés que elecciones </a:t>
            </a:r>
            <a:r>
              <a:rPr lang="es-MX" sz="1200" dirty="0">
                <a:latin typeface="DM Sans" pitchFamily="2" charset="0"/>
              </a:rPr>
              <a:t>presidenciales </a:t>
            </a:r>
            <a:r>
              <a:rPr lang="es-MX" sz="1200" dirty="0" smtClean="0">
                <a:latin typeface="DM Sans" pitchFamily="2" charset="0"/>
              </a:rPr>
              <a:t>y/o parlamentarias. . </a:t>
            </a:r>
            <a:endParaRPr lang="es-MX" sz="1200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8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4</a:t>
            </a:fld>
            <a:endParaRPr lang="es-CL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233372" y="2092252"/>
            <a:ext cx="8053388" cy="818471"/>
          </a:xfrm>
        </p:spPr>
        <p:txBody>
          <a:bodyPr/>
          <a:lstStyle/>
          <a:p>
            <a: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  <a:t>DATOS GENERALES</a:t>
            </a:r>
            <a:b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</a:br>
            <a:r>
              <a:rPr lang="es-CL" sz="2000" b="1" dirty="0" smtClean="0">
                <a:solidFill>
                  <a:srgbClr val="FF4400"/>
                </a:solidFill>
                <a:latin typeface="DM Sans" pitchFamily="2" charset="0"/>
              </a:rPr>
              <a:t>Periodo 05 agosto al 01 septiembre </a:t>
            </a:r>
            <a:endParaRPr lang="es-CL" dirty="0">
              <a:solidFill>
                <a:srgbClr val="FF4400"/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139700" y="135325"/>
            <a:ext cx="4549177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lang="es-CL" sz="1800" b="1" dirty="0" smtClean="0">
                <a:solidFill>
                  <a:srgbClr val="595959">
                    <a:lumMod val="75000"/>
                  </a:srgbClr>
                </a:solidFill>
                <a:latin typeface="DM Sans" pitchFamily="2" charset="0"/>
              </a:rPr>
              <a:t>AUDIENCIA GENERAL</a:t>
            </a:r>
            <a:endParaRPr kumimoji="0" lang="es-CL" sz="1800" b="1" i="0" u="none" strike="noStrike" kern="0" cap="none" spc="0" normalizeH="0" baseline="0" noProof="0" dirty="0" smtClean="0">
              <a:ln>
                <a:noFill/>
              </a:ln>
              <a:solidFill>
                <a:srgbClr val="595959">
                  <a:lumMod val="75000"/>
                </a:srgbClr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44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Total periodo  </a:t>
            </a:r>
            <a:endParaRPr kumimoji="0" lang="es-CL" sz="1400" b="0" i="0" u="none" strike="noStrike" kern="0" cap="none" spc="0" normalizeH="0" baseline="0" noProof="0" dirty="0" smtClean="0">
              <a:ln>
                <a:noFill/>
              </a:ln>
              <a:solidFill>
                <a:srgbClr val="FF4400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71260" y="3707022"/>
            <a:ext cx="82084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La</a:t>
            </a:r>
            <a:r>
              <a:rPr kumimoji="0" lang="es-CL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 sintonía en horario </a:t>
            </a:r>
            <a:r>
              <a:rPr kumimoji="0" lang="es-CL" sz="12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prime</a:t>
            </a:r>
            <a:r>
              <a:rPr kumimoji="0" lang="es-CL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 se mantiene dentro de un rango alto: 36,6 puntos.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CL" sz="1200" baseline="0" dirty="0" smtClean="0">
                <a:latin typeface="DM Sans" pitchFamily="2" charset="0"/>
              </a:rPr>
              <a:t>El</a:t>
            </a:r>
            <a:r>
              <a:rPr lang="es-CL" sz="1200" dirty="0" smtClean="0">
                <a:latin typeface="DM Sans" pitchFamily="2" charset="0"/>
              </a:rPr>
              <a:t> alcance de telespectadores de la franja electoral emitida en horario de alta audiencia dobla al emitido en horario diurno, pasa de 726.700 personas a medio día a 1.400.700 a las 20:45.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Sin embargo,</a:t>
            </a:r>
            <a:r>
              <a:rPr kumimoji="0" lang="es-CL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 la fidelidad es mayor en la franja diurna: 86,7% versus 83,8% en el </a:t>
            </a:r>
            <a:r>
              <a:rPr kumimoji="0" lang="es-CL" sz="12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prime</a:t>
            </a:r>
            <a:r>
              <a:rPr kumimoji="0" lang="es-CL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. </a:t>
            </a:r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478165" y="90065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138381"/>
              </p:ext>
            </p:extLst>
          </p:nvPr>
        </p:nvGraphicFramePr>
        <p:xfrm>
          <a:off x="264694" y="834223"/>
          <a:ext cx="242694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866266"/>
              </p:ext>
            </p:extLst>
          </p:nvPr>
        </p:nvGraphicFramePr>
        <p:xfrm>
          <a:off x="3018208" y="834223"/>
          <a:ext cx="252319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606023"/>
              </p:ext>
            </p:extLst>
          </p:nvPr>
        </p:nvGraphicFramePr>
        <p:xfrm>
          <a:off x="5895826" y="843732"/>
          <a:ext cx="2683850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222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139700" y="135325"/>
            <a:ext cx="8111846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RATING MINUTO</a:t>
            </a:r>
            <a:r>
              <a:rPr kumimoji="0" lang="es-CL" sz="1800" b="1" i="0" u="none" strike="noStrike" kern="0" cap="none" spc="0" normalizeH="0" noProof="0" dirty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 A MINUTO </a:t>
            </a:r>
            <a:endParaRPr kumimoji="0" lang="es-CL" sz="1800" b="1" i="0" u="none" strike="noStrike" kern="0" cap="none" spc="0" normalizeH="0" baseline="0" noProof="0" dirty="0" smtClean="0">
              <a:ln>
                <a:noFill/>
              </a:ln>
              <a:solidFill>
                <a:srgbClr val="595959">
                  <a:lumMod val="75000"/>
                </a:srgbClr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1400" b="0" i="0" u="sng" strike="noStrike" kern="0" cap="none" spc="0" normalizeH="0" baseline="0" noProof="0" dirty="0" smtClean="0">
                <a:ln>
                  <a:noFill/>
                </a:ln>
                <a:solidFill>
                  <a:srgbClr val="FF44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Total Individuos/Total periodo</a:t>
            </a: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44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, 12:45 horas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45206" y="3737234"/>
            <a:ext cx="8398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La sintonía durante la emisión de la franja de mediodía es estable. Los fines de semana, la audiencia </a:t>
            </a:r>
            <a:r>
              <a:rPr lang="es-CL" sz="1200" dirty="0" smtClean="0">
                <a:latin typeface="DM Sans" pitchFamily="2" charset="0"/>
              </a:rPr>
              <a:t>baja, tal como ocurre con la programación </a:t>
            </a:r>
            <a:r>
              <a:rPr kumimoji="0" lang="es-CL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general.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Si bien se observa una baja al momento de iniciada la franja, esta es pequeña: 0,2 puntos menos durante la semana  y de 0,4 puntos los sábado y domingo . </a:t>
            </a:r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2349305" y="884076"/>
            <a:ext cx="4051495" cy="2708454"/>
          </a:xfrm>
          <a:prstGeom prst="roundRect">
            <a:avLst/>
          </a:prstGeom>
          <a:solidFill>
            <a:srgbClr val="FF44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Franja</a:t>
            </a:r>
            <a:endParaRPr kumimoji="0" lang="es-CL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500779"/>
              </p:ext>
            </p:extLst>
          </p:nvPr>
        </p:nvGraphicFramePr>
        <p:xfrm>
          <a:off x="800699" y="849330"/>
          <a:ext cx="728706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75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139700" y="135325"/>
            <a:ext cx="8111846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RATING MINUTO A MINUTO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1400" b="0" i="0" u="sng" strike="noStrike" kern="0" cap="none" spc="0" normalizeH="0" baseline="0" noProof="0" dirty="0" smtClean="0">
                <a:ln>
                  <a:noFill/>
                </a:ln>
                <a:solidFill>
                  <a:srgbClr val="FF44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Total Individuos/Total</a:t>
            </a:r>
            <a:r>
              <a:rPr kumimoji="0" lang="es-CL" sz="1400" b="0" i="0" u="sng" strike="noStrike" kern="0" cap="none" spc="0" normalizeH="0" noProof="0" dirty="0" smtClean="0">
                <a:ln>
                  <a:noFill/>
                </a:ln>
                <a:solidFill>
                  <a:srgbClr val="FF44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 periodo</a:t>
            </a: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44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, 20:45 horas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96554" y="3943871"/>
            <a:ext cx="8398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CL" sz="1200" dirty="0" smtClean="0">
                <a:latin typeface="DM Sans" pitchFamily="2" charset="0"/>
              </a:rPr>
              <a:t>Al igual que la franja de mediodía, la sintonía de la franja en el </a:t>
            </a:r>
            <a:r>
              <a:rPr lang="es-CL" sz="1200" i="1" dirty="0" smtClean="0">
                <a:latin typeface="DM Sans" pitchFamily="2" charset="0"/>
              </a:rPr>
              <a:t>prime</a:t>
            </a:r>
            <a:r>
              <a:rPr lang="es-CL" sz="1200" dirty="0" smtClean="0">
                <a:latin typeface="DM Sans" pitchFamily="2" charset="0"/>
              </a:rPr>
              <a:t> es mayor de lunes a viernes</a:t>
            </a: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. Este es un hecho reiterado en las franjas desde 2017.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CL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CL" sz="1200" dirty="0" smtClean="0">
                <a:latin typeface="DM Sans" pitchFamily="2" charset="0"/>
              </a:rPr>
              <a:t>De lunes a viernes baja 1,3 puntos de rating individuos y los sábado y domingo 0,7 puntos.   </a:t>
            </a:r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2342271" y="787790"/>
            <a:ext cx="4459457" cy="2819923"/>
          </a:xfrm>
          <a:prstGeom prst="roundRect">
            <a:avLst/>
          </a:prstGeom>
          <a:solidFill>
            <a:srgbClr val="FF44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Franja</a:t>
            </a:r>
            <a:endParaRPr kumimoji="0" lang="es-CL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159734"/>
              </p:ext>
            </p:extLst>
          </p:nvPr>
        </p:nvGraphicFramePr>
        <p:xfrm>
          <a:off x="634951" y="864514"/>
          <a:ext cx="772125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904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139700" y="135325"/>
            <a:ext cx="8111846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RATING DIARIO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1400" b="0" i="0" u="sng" strike="noStrike" kern="0" cap="none" spc="0" normalizeH="0" baseline="0" noProof="0" dirty="0" smtClean="0">
                <a:ln>
                  <a:noFill/>
                </a:ln>
                <a:solidFill>
                  <a:srgbClr val="FF44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Total Hogares</a:t>
            </a: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44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, ambos horarios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957452" y="1105391"/>
            <a:ext cx="671101" cy="2342435"/>
          </a:xfrm>
          <a:prstGeom prst="roundRect">
            <a:avLst/>
          </a:prstGeom>
          <a:solidFill>
            <a:srgbClr val="5B008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19489" y="3864409"/>
            <a:ext cx="847197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CL" sz="1100" dirty="0" smtClean="0">
                <a:latin typeface="DM Sans" pitchFamily="2" charset="0"/>
              </a:rPr>
              <a:t>El comportamiento diario de la audiencia de la </a:t>
            </a:r>
            <a:r>
              <a:rPr lang="es-CL" sz="1100" dirty="0">
                <a:latin typeface="DM Sans" pitchFamily="2" charset="0"/>
              </a:rPr>
              <a:t>franja </a:t>
            </a:r>
            <a:r>
              <a:rPr lang="es-CL" sz="1100" i="1" dirty="0">
                <a:latin typeface="DM Sans" pitchFamily="2" charset="0"/>
              </a:rPr>
              <a:t>prime</a:t>
            </a:r>
            <a:r>
              <a:rPr lang="es-CL" sz="1100" dirty="0">
                <a:latin typeface="DM Sans" pitchFamily="2" charset="0"/>
              </a:rPr>
              <a:t> </a:t>
            </a:r>
            <a:r>
              <a:rPr lang="es-CL" sz="1100" dirty="0" smtClean="0">
                <a:latin typeface="DM Sans" pitchFamily="2" charset="0"/>
              </a:rPr>
              <a:t>no presenta mayores diferencias respecto a otras franjas: muestra </a:t>
            </a:r>
            <a:r>
              <a:rPr lang="es-CL" sz="1100" dirty="0">
                <a:latin typeface="DM Sans" pitchFamily="2" charset="0"/>
              </a:rPr>
              <a:t>oscilaciones </a:t>
            </a:r>
            <a:r>
              <a:rPr lang="es-CL" sz="1100" dirty="0" smtClean="0">
                <a:latin typeface="DM Sans" pitchFamily="2" charset="0"/>
              </a:rPr>
              <a:t>pronunciadas, </a:t>
            </a:r>
            <a:r>
              <a:rPr lang="es-CL" sz="1100" dirty="0">
                <a:latin typeface="DM Sans" pitchFamily="2" charset="0"/>
              </a:rPr>
              <a:t>marcadas por el inicio de fin de </a:t>
            </a:r>
            <a:r>
              <a:rPr lang="es-CL" sz="1100" dirty="0" smtClean="0">
                <a:latin typeface="DM Sans" pitchFamily="2" charset="0"/>
              </a:rPr>
              <a:t>semana. El día </a:t>
            </a:r>
            <a:r>
              <a:rPr lang="es-CL" sz="1100" dirty="0">
                <a:latin typeface="DM Sans" pitchFamily="2" charset="0"/>
              </a:rPr>
              <a:t>sábado es el de menor </a:t>
            </a:r>
            <a:r>
              <a:rPr lang="es-CL" sz="1100" dirty="0" smtClean="0">
                <a:latin typeface="DM Sans" pitchFamily="2" charset="0"/>
              </a:rPr>
              <a:t>sintonía de toda la semana y los domingos la audiencia se recupera. </a:t>
            </a:r>
          </a:p>
          <a:p>
            <a:pPr lvl="0" algn="just">
              <a:defRPr/>
            </a:pPr>
            <a:r>
              <a:rPr lang="es-CL" sz="1100" dirty="0" smtClean="0">
                <a:latin typeface="DM Sans" pitchFamily="2" charset="0"/>
              </a:rPr>
              <a:t>El </a:t>
            </a:r>
            <a:r>
              <a:rPr lang="es-CL" sz="1100" i="1" dirty="0" err="1" smtClean="0">
                <a:latin typeface="DM Sans" pitchFamily="2" charset="0"/>
              </a:rPr>
              <a:t>peak</a:t>
            </a:r>
            <a:r>
              <a:rPr lang="es-CL" sz="1100" dirty="0" smtClean="0">
                <a:latin typeface="DM Sans" pitchFamily="2" charset="0"/>
              </a:rPr>
              <a:t> de audiencia fue el 16 de agosto, luego de un fin de semana largo con poco encendido. </a:t>
            </a:r>
            <a:endParaRPr lang="es-CL" sz="1100" dirty="0">
              <a:latin typeface="DM Sans" pitchFamily="2" charset="0"/>
            </a:endParaRPr>
          </a:p>
          <a:p>
            <a:pPr lvl="0" algn="just">
              <a:defRPr/>
            </a:pPr>
            <a:r>
              <a:rPr lang="es-CL" sz="1100" dirty="0" smtClean="0">
                <a:latin typeface="DM Sans" pitchFamily="2" charset="0"/>
              </a:rPr>
              <a:t>El dato a destacar para esta franja, es la alta sintonía de los últimos dos días de emisión.  </a:t>
            </a:r>
            <a:endParaRPr lang="es-CL" sz="1100" dirty="0">
              <a:latin typeface="DM Sans" pitchFamily="2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2875168" y="1105391"/>
            <a:ext cx="907525" cy="2342435"/>
          </a:xfrm>
          <a:prstGeom prst="roundRect">
            <a:avLst/>
          </a:prstGeom>
          <a:solidFill>
            <a:srgbClr val="5B008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468453" y="276135"/>
            <a:ext cx="129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Nota: El espacio sombreado corresponde a fines de semana y feriados</a:t>
            </a:r>
            <a:endParaRPr kumimoji="0" lang="es-CL" sz="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5108265" y="1105391"/>
            <a:ext cx="628970" cy="2342435"/>
          </a:xfrm>
          <a:prstGeom prst="roundRect">
            <a:avLst/>
          </a:prstGeom>
          <a:solidFill>
            <a:srgbClr val="5B008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892025"/>
              </p:ext>
            </p:extLst>
          </p:nvPr>
        </p:nvGraphicFramePr>
        <p:xfrm>
          <a:off x="449752" y="851702"/>
          <a:ext cx="8111001" cy="2523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 redondeado 10"/>
          <p:cNvSpPr/>
          <p:nvPr/>
        </p:nvSpPr>
        <p:spPr>
          <a:xfrm>
            <a:off x="7062807" y="1105391"/>
            <a:ext cx="646269" cy="2342435"/>
          </a:xfrm>
          <a:prstGeom prst="roundRect">
            <a:avLst/>
          </a:prstGeom>
          <a:solidFill>
            <a:srgbClr val="5B008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3734566" y="1105391"/>
            <a:ext cx="355344" cy="392804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69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139700" y="135325"/>
            <a:ext cx="8792159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ALCANCE DIARIO (EN MILES)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1400" b="0" i="0" u="sng" strike="noStrike" kern="0" cap="none" spc="0" normalizeH="0" baseline="0" noProof="0" dirty="0" smtClean="0">
                <a:ln>
                  <a:noFill/>
                </a:ln>
                <a:solidFill>
                  <a:srgbClr val="FF44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Total Individuos</a:t>
            </a:r>
            <a:r>
              <a: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FF44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 </a:t>
            </a: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44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ambos horarios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977618" y="856788"/>
            <a:ext cx="626369" cy="2481701"/>
          </a:xfrm>
          <a:prstGeom prst="roundRect">
            <a:avLst/>
          </a:prstGeom>
          <a:solidFill>
            <a:srgbClr val="5B008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2833131" y="772541"/>
            <a:ext cx="791550" cy="2627293"/>
          </a:xfrm>
          <a:prstGeom prst="roundRect">
            <a:avLst/>
          </a:prstGeom>
          <a:solidFill>
            <a:srgbClr val="5B008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847506" y="158365"/>
            <a:ext cx="111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7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Nota: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7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El espacio sombreado corresponde a fines de semana y feriados</a:t>
            </a:r>
            <a:endParaRPr kumimoji="0" lang="es-CL" sz="7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696178" y="813980"/>
            <a:ext cx="783771" cy="2330623"/>
          </a:xfrm>
          <a:prstGeom prst="roundRect">
            <a:avLst/>
          </a:prstGeom>
          <a:solidFill>
            <a:srgbClr val="5B008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98989" y="3861709"/>
            <a:ext cx="8289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CL" sz="1200" noProof="0" dirty="0" smtClean="0">
                <a:latin typeface="DM Sans" pitchFamily="2" charset="0"/>
              </a:rPr>
              <a:t>En general la franja diurna tiene la mitad de telespectadores que la </a:t>
            </a:r>
            <a:r>
              <a:rPr lang="es-CL" sz="1200" dirty="0" smtClean="0">
                <a:latin typeface="DM Sans" pitchFamily="2" charset="0"/>
              </a:rPr>
              <a:t>del </a:t>
            </a:r>
            <a:r>
              <a:rPr lang="es-CL" sz="1200" noProof="0" dirty="0" smtClean="0">
                <a:latin typeface="DM Sans" pitchFamily="2" charset="0"/>
              </a:rPr>
              <a:t>horario de alta audiencia.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CL" sz="1200" noProof="0" dirty="0" smtClean="0">
                <a:latin typeface="DM Sans" pitchFamily="2" charset="0"/>
              </a:rPr>
              <a:t>El promedio de alcance del horario </a:t>
            </a:r>
            <a:r>
              <a:rPr lang="es-CL" sz="1200" i="1" noProof="0" dirty="0" smtClean="0">
                <a:latin typeface="DM Sans" pitchFamily="2" charset="0"/>
              </a:rPr>
              <a:t>prime</a:t>
            </a:r>
            <a:r>
              <a:rPr lang="es-CL" sz="1200" noProof="0" dirty="0" smtClean="0">
                <a:latin typeface="DM Sans" pitchFamily="2" charset="0"/>
              </a:rPr>
              <a:t> llega a 1,4 millones de telespectadores. Se identifican 3 emisiones con </a:t>
            </a:r>
            <a:r>
              <a:rPr lang="es-CL" sz="1200" i="1" noProof="0" dirty="0" err="1" smtClean="0">
                <a:latin typeface="DM Sans" pitchFamily="2" charset="0"/>
              </a:rPr>
              <a:t>peak</a:t>
            </a:r>
            <a:r>
              <a:rPr lang="es-CL" sz="1200" noProof="0" dirty="0" smtClean="0">
                <a:latin typeface="DM Sans" pitchFamily="2" charset="0"/>
              </a:rPr>
              <a:t> de cantidad de personas que se encuentran por sobre 1,6 millones en promedio, entre las que se encuentra el día de término de la franja -1 de septiembre-. </a:t>
            </a:r>
            <a:endParaRPr kumimoji="0" lang="es-CL" sz="1200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66360"/>
              </p:ext>
            </p:extLst>
          </p:nvPr>
        </p:nvGraphicFramePr>
        <p:xfrm>
          <a:off x="139700" y="881895"/>
          <a:ext cx="8089900" cy="2740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lipse 1"/>
          <p:cNvSpPr/>
          <p:nvPr/>
        </p:nvSpPr>
        <p:spPr>
          <a:xfrm>
            <a:off x="1540769" y="813980"/>
            <a:ext cx="309134" cy="543552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/>
          <p:cNvSpPr/>
          <p:nvPr/>
        </p:nvSpPr>
        <p:spPr>
          <a:xfrm>
            <a:off x="3633439" y="969065"/>
            <a:ext cx="257917" cy="515976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/>
          <p:cNvSpPr/>
          <p:nvPr/>
        </p:nvSpPr>
        <p:spPr>
          <a:xfrm>
            <a:off x="7805264" y="881895"/>
            <a:ext cx="309134" cy="543552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Elipse 16"/>
          <p:cNvSpPr/>
          <p:nvPr/>
        </p:nvSpPr>
        <p:spPr>
          <a:xfrm>
            <a:off x="3336979" y="1357532"/>
            <a:ext cx="309134" cy="543552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/>
          <p:cNvSpPr/>
          <p:nvPr/>
        </p:nvSpPr>
        <p:spPr>
          <a:xfrm>
            <a:off x="5192668" y="1425447"/>
            <a:ext cx="309134" cy="543552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46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8987</TotalTime>
  <Words>2375</Words>
  <Application>Microsoft Office PowerPoint</Application>
  <PresentationFormat>Presentación en pantalla (16:9)</PresentationFormat>
  <Paragraphs>220</Paragraphs>
  <Slides>26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Wingdings</vt:lpstr>
      <vt:lpstr>Calibri</vt:lpstr>
      <vt:lpstr>Arial Narrow</vt:lpstr>
      <vt:lpstr>DM Sans</vt:lpstr>
      <vt:lpstr>Arial</vt:lpstr>
      <vt:lpstr>Times New Roman</vt:lpstr>
      <vt:lpstr>Symbol</vt:lpstr>
      <vt:lpstr>Simple Light</vt:lpstr>
      <vt:lpstr>Reporte Final de Audiencia Franja electoral  PLEBISCITO CONSTITUCIONAL DE SALIDA 05 de agosto – 01 de septiembre </vt:lpstr>
      <vt:lpstr>Presentación de PowerPoint</vt:lpstr>
      <vt:lpstr>Presentación de PowerPoint</vt:lpstr>
      <vt:lpstr>DATOS GENERALES Periodo 05 agosto al 01 septiembre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PERFILES DE AUDIENCIA Y FIDELIDAD Total Periodo</vt:lpstr>
      <vt:lpstr>PERFIL FRANJA ELECTORAL HORARIO DE MEDIO DIA</vt:lpstr>
      <vt:lpstr>Presentación de PowerPoint</vt:lpstr>
      <vt:lpstr>Presentación de PowerPoint</vt:lpstr>
      <vt:lpstr>Presentación de PowerPoint</vt:lpstr>
      <vt:lpstr>PERFIL FRANJA ELECTORAL HORARIO DE ALTA AUDIENCIA (PRIME) Total Periodo</vt:lpstr>
      <vt:lpstr>Presentación de PowerPoint</vt:lpstr>
      <vt:lpstr>Presentación de PowerPoint</vt:lpstr>
      <vt:lpstr>Presentación de PowerPoint</vt:lpstr>
      <vt:lpstr>AUDIENCIA COMPARADA  FRANJAS ELECTORALES 2017 – 2022 HORARIO ALTA AUDIENCIA</vt:lpstr>
      <vt:lpstr>Presentación de PowerPoint</vt:lpstr>
      <vt:lpstr>Presentación de PowerPoint</vt:lpstr>
      <vt:lpstr>Presentación de PowerPoint</vt:lpstr>
      <vt:lpstr>METODOLOGÍA</vt:lpstr>
      <vt:lpstr>METODOLOGÍA</vt:lpstr>
      <vt:lpstr>Reporte de Audiencia Franja electoral  PLEBISCITO CONSTITUCIONAL DE SALIDA 05 de agosto – 01 de septiembre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Sebastian Montenegro</dc:creator>
  <cp:lastModifiedBy>Juan Pablo Muñoz Aguirre</cp:lastModifiedBy>
  <cp:revision>1154</cp:revision>
  <dcterms:modified xsi:type="dcterms:W3CDTF">2022-09-05T23:46:17Z</dcterms:modified>
</cp:coreProperties>
</file>